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notesSlides/notesSlide21.xml" ContentType="application/vnd.openxmlformats-officedocument.presentationml.notesSlide+xml"/>
  <Override PartName="/ppt/tags/tag6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7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9.xml" ContentType="application/vnd.openxmlformats-officedocument.presentationml.notesSlide+xml"/>
  <Override PartName="/ppt/tags/tag22.xml" ContentType="application/vnd.openxmlformats-officedocument.presentationml.tags+xml"/>
  <Override PartName="/ppt/notesSlides/notesSlide40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26.xml" ContentType="application/vnd.openxmlformats-officedocument.presentationml.tags+xml"/>
  <Override PartName="/ppt/notesSlides/notesSlide44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42.xml" ContentType="application/vnd.openxmlformats-officedocument.presentationml.tags+xml"/>
  <Override PartName="/ppt/notesSlides/notesSlide47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48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49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68"/>
  </p:notesMasterIdLst>
  <p:handoutMasterIdLst>
    <p:handoutMasterId r:id="rId69"/>
  </p:handoutMasterIdLst>
  <p:sldIdLst>
    <p:sldId id="796" r:id="rId2"/>
    <p:sldId id="760" r:id="rId3"/>
    <p:sldId id="761" r:id="rId4"/>
    <p:sldId id="735" r:id="rId5"/>
    <p:sldId id="770" r:id="rId6"/>
    <p:sldId id="771" r:id="rId7"/>
    <p:sldId id="737" r:id="rId8"/>
    <p:sldId id="738" r:id="rId9"/>
    <p:sldId id="739" r:id="rId10"/>
    <p:sldId id="767" r:id="rId11"/>
    <p:sldId id="685" r:id="rId12"/>
    <p:sldId id="773" r:id="rId13"/>
    <p:sldId id="691" r:id="rId14"/>
    <p:sldId id="686" r:id="rId15"/>
    <p:sldId id="762" r:id="rId16"/>
    <p:sldId id="733" r:id="rId17"/>
    <p:sldId id="732" r:id="rId18"/>
    <p:sldId id="765" r:id="rId19"/>
    <p:sldId id="743" r:id="rId20"/>
    <p:sldId id="742" r:id="rId21"/>
    <p:sldId id="744" r:id="rId22"/>
    <p:sldId id="745" r:id="rId23"/>
    <p:sldId id="746" r:id="rId24"/>
    <p:sldId id="768" r:id="rId25"/>
    <p:sldId id="747" r:id="rId26"/>
    <p:sldId id="748" r:id="rId27"/>
    <p:sldId id="749" r:id="rId28"/>
    <p:sldId id="769" r:id="rId29"/>
    <p:sldId id="750" r:id="rId30"/>
    <p:sldId id="751" r:id="rId31"/>
    <p:sldId id="752" r:id="rId32"/>
    <p:sldId id="753" r:id="rId33"/>
    <p:sldId id="756" r:id="rId34"/>
    <p:sldId id="797" r:id="rId35"/>
    <p:sldId id="798" r:id="rId36"/>
    <p:sldId id="799" r:id="rId37"/>
    <p:sldId id="800" r:id="rId38"/>
    <p:sldId id="801" r:id="rId39"/>
    <p:sldId id="803" r:id="rId40"/>
    <p:sldId id="804" r:id="rId41"/>
    <p:sldId id="805" r:id="rId42"/>
    <p:sldId id="806" r:id="rId43"/>
    <p:sldId id="807" r:id="rId44"/>
    <p:sldId id="808" r:id="rId45"/>
    <p:sldId id="809" r:id="rId46"/>
    <p:sldId id="810" r:id="rId47"/>
    <p:sldId id="811" r:id="rId48"/>
    <p:sldId id="812" r:id="rId49"/>
    <p:sldId id="813" r:id="rId50"/>
    <p:sldId id="814" r:id="rId51"/>
    <p:sldId id="816" r:id="rId52"/>
    <p:sldId id="817" r:id="rId53"/>
    <p:sldId id="818" r:id="rId54"/>
    <p:sldId id="819" r:id="rId55"/>
    <p:sldId id="828" r:id="rId56"/>
    <p:sldId id="829" r:id="rId57"/>
    <p:sldId id="830" r:id="rId58"/>
    <p:sldId id="831" r:id="rId59"/>
    <p:sldId id="832" r:id="rId60"/>
    <p:sldId id="847" r:id="rId61"/>
    <p:sldId id="848" r:id="rId62"/>
    <p:sldId id="849" r:id="rId63"/>
    <p:sldId id="850" r:id="rId64"/>
    <p:sldId id="851" r:id="rId65"/>
    <p:sldId id="852" r:id="rId66"/>
    <p:sldId id="853" r:id="rId67"/>
  </p:sldIdLst>
  <p:sldSz cx="12192000" cy="6858000"/>
  <p:notesSz cx="7099300" cy="10234613"/>
  <p:custDataLst>
    <p:tags r:id="rId7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99CCFF"/>
    <a:srgbClr val="B5EDC2"/>
    <a:srgbClr val="FFCCFF"/>
    <a:srgbClr val="E8D1FF"/>
    <a:srgbClr val="ADF5B4"/>
    <a:srgbClr val="DEBDFF"/>
    <a:srgbClr val="CC99FF"/>
    <a:srgbClr val="FFFF00"/>
    <a:srgbClr val="3333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57" autoAdjust="0"/>
    <p:restoredTop sz="85783" autoAdjust="0"/>
  </p:normalViewPr>
  <p:slideViewPr>
    <p:cSldViewPr>
      <p:cViewPr>
        <p:scale>
          <a:sx n="114" d="100"/>
          <a:sy n="114" d="100"/>
        </p:scale>
        <p:origin x="504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gs" Target="tags/tag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C22A2D14-6BC9-4113-98E1-F44AD3AE52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92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DC3ED746-492E-4D0C-832A-ACED5D621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85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996F55F6-D0E2-4062-B19D-33C0339B3093}" type="slidenum">
              <a:rPr lang="en-US" altLang="en-US" sz="1200" smtClean="0">
                <a:latin typeface="Arial" charset="0"/>
              </a:rPr>
              <a:pPr/>
              <a:t>1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4916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</a:t>
            </a:r>
            <a:r>
              <a:rPr lang="en-US" baseline="0" dirty="0" smtClean="0"/>
              <a:t> do the probabilities come from?  For today, they come from the probability fairy. They are given by the problem definition.  Later we will look at how to compute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86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Except, what if your opponent simulates you?  You can get into this crazy recursive trees. If you go too far down the computation then</a:t>
            </a:r>
          </a:p>
          <a:p>
            <a:r>
              <a:rPr lang="en-US" dirty="0" smtClean="0"/>
              <a:t>That</a:t>
            </a:r>
            <a:r>
              <a:rPr lang="en-US" baseline="0" dirty="0" smtClean="0"/>
              <a:t> only really works out for minimax.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85BB2-29B2-497D-B377-09C1EC678A88}" type="slidenum">
              <a:rPr lang="en-US" smtClean="0">
                <a:latin typeface="Arial" charset="0"/>
              </a:rPr>
              <a:pPr/>
              <a:t>16</a:t>
            </a:fld>
            <a:endParaRPr lang="en-US" smtClean="0">
              <a:latin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C3337F-E14C-4722-B064-8328E1374C64}" type="slidenum">
              <a:rPr lang="en-US" smtClean="0">
                <a:latin typeface="Arial" charset="0"/>
              </a:rPr>
              <a:pPr/>
              <a:t>17</a:t>
            </a:fld>
            <a:endParaRPr lang="en-US" smtClean="0">
              <a:latin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I move, you move.</a:t>
            </a:r>
            <a:r>
              <a:rPr lang="en-US" baseline="0" dirty="0" smtClean="0">
                <a:latin typeface="Arial" charset="0"/>
              </a:rPr>
              <a:t>  Each tie, we roll some dice.  This is an </a:t>
            </a:r>
            <a:r>
              <a:rPr lang="en-US" b="1" baseline="0" dirty="0" err="1" smtClean="0">
                <a:latin typeface="Arial" charset="0"/>
              </a:rPr>
              <a:t>expectimenimax</a:t>
            </a:r>
            <a:r>
              <a:rPr lang="en-US" baseline="0" dirty="0" smtClean="0">
                <a:latin typeface="Arial" charset="0"/>
              </a:rPr>
              <a:t> tree. 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If it’s terminal or we reached our depth limit, return utility.</a:t>
            </a:r>
          </a:p>
          <a:p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in minimax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expectimax</a:t>
            </a:r>
            <a:r>
              <a:rPr lang="en-US" baseline="0" dirty="0" smtClean="0"/>
              <a:t> has referenced the notion of </a:t>
            </a:r>
            <a:r>
              <a:rPr lang="en-US" baseline="0" dirty="0" err="1" smtClean="0"/>
              <a:t>Utilties</a:t>
            </a:r>
            <a:r>
              <a:rPr lang="en-US" baseline="0" dirty="0" smtClean="0"/>
              <a:t>.  The idea that there are values that you can go around either maximizing or minimizing or taking the average of.  </a:t>
            </a:r>
          </a:p>
          <a:p>
            <a:r>
              <a:rPr lang="en-US" baseline="0" dirty="0" smtClean="0"/>
              <a:t>What are these numbers?  Where do they come from?  How do we even know that they exist?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95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have utilities,</a:t>
            </a:r>
            <a:r>
              <a:rPr lang="en-US" baseline="0" dirty="0" smtClean="0"/>
              <a:t> why should we ever average them?</a:t>
            </a:r>
          </a:p>
          <a:p>
            <a:r>
              <a:rPr lang="en-US" baseline="0" dirty="0" smtClean="0"/>
              <a:t>The answer is vampire bunnies.  Worst case reasoning only works if your model is able to assign very low probabilities to very bad events.  You need probabilistic reasoning and averages.  </a:t>
            </a:r>
          </a:p>
          <a:p>
            <a:r>
              <a:rPr lang="en-US" baseline="0" dirty="0" smtClean="0"/>
              <a:t>This is going to lead us down the path of probabilistic reasoning. </a:t>
            </a:r>
          </a:p>
          <a:p>
            <a:endParaRPr lang="en-US" dirty="0" smtClean="0"/>
          </a:p>
          <a:p>
            <a:r>
              <a:rPr lang="en-US" dirty="0" smtClean="0"/>
              <a:t>Are humans</a:t>
            </a:r>
            <a:r>
              <a:rPr lang="en-US" baseline="0" dirty="0" smtClean="0"/>
              <a:t> so complex that they can’t be boiled down to these probabilities?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68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Minimax is really about the</a:t>
            </a:r>
            <a:r>
              <a:rPr lang="en-US" baseline="0" dirty="0" smtClean="0"/>
              <a:t> ordering of the states.  </a:t>
            </a:r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expectiax</a:t>
            </a:r>
            <a:r>
              <a:rPr lang="en-US" baseline="0" dirty="0" smtClean="0"/>
              <a:t>, the right tree would give me average of 20 and 25, so I would take the right branch.  What about in the right tree?  That would give me 800 and 650, so I would take the left branch.</a:t>
            </a:r>
          </a:p>
          <a:p>
            <a:r>
              <a:rPr lang="en-US" baseline="0" dirty="0" smtClean="0"/>
              <a:t>The magnitudes are very important here.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94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The robot has to</a:t>
            </a:r>
            <a:r>
              <a:rPr lang="en-US" baseline="0" dirty="0" smtClean="0">
                <a:latin typeface="Arial" charset="0"/>
              </a:rPr>
              <a:t> choose not only between utilities, but also uncertain outcomes. </a:t>
            </a:r>
            <a:endParaRPr lang="en-US" dirty="0" smtClean="0">
              <a:latin typeface="Arial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F12C2-6B70-47BE-8D0C-A492A0D8319E}" type="slidenum">
              <a:rPr lang="en-US" smtClean="0">
                <a:latin typeface="Arial" charset="0"/>
              </a:rPr>
              <a:pPr/>
              <a:t>22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prize</a:t>
            </a:r>
            <a:r>
              <a:rPr lang="en-US" baseline="0" dirty="0" smtClean="0"/>
              <a:t> is a given outcome. </a:t>
            </a:r>
          </a:p>
          <a:p>
            <a:r>
              <a:rPr lang="en-US" baseline="0" dirty="0" smtClean="0"/>
              <a:t>Lotteries are mixtures with probabilities attached.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80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there good preferences and bad preferences?  What do we</a:t>
            </a:r>
            <a:r>
              <a:rPr lang="en-US" baseline="0" dirty="0" smtClean="0"/>
              <a:t> need in order to decide is an agent is rational?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</a:t>
            </a:r>
            <a:r>
              <a:rPr lang="en-US" baseline="0" dirty="0" smtClean="0"/>
              <a:t> least 10, or otherwise just rather dead; or just 100, or otherwise rather dead; that’s yet something different than minimax or </a:t>
            </a:r>
            <a:r>
              <a:rPr lang="en-US" baseline="0" dirty="0" err="1" smtClean="0"/>
              <a:t>expectimax</a:t>
            </a:r>
            <a:endParaRPr lang="en-US" baseline="0" dirty="0" smtClean="0"/>
          </a:p>
          <a:p>
            <a:r>
              <a:rPr lang="en-US" baseline="0" dirty="0" smtClean="0"/>
              <a:t>Down arrows = min nodes</a:t>
            </a:r>
          </a:p>
          <a:p>
            <a:r>
              <a:rPr lang="en-US" baseline="0" dirty="0" smtClean="0"/>
              <a:t>Circles = chance nodes.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60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Apple, banana, carrot</a:t>
            </a:r>
          </a:p>
          <a:p>
            <a:r>
              <a:rPr lang="en-US" dirty="0" smtClean="0">
                <a:latin typeface="Arial" charset="0"/>
              </a:rPr>
              <a:t>Some things don’t make sense.</a:t>
            </a:r>
            <a:r>
              <a:rPr lang="en-US" baseline="0" dirty="0" smtClean="0">
                <a:latin typeface="Arial" charset="0"/>
              </a:rPr>
              <a:t> </a:t>
            </a:r>
          </a:p>
          <a:p>
            <a:endParaRPr lang="en-US" baseline="0" dirty="0" smtClean="0">
              <a:latin typeface="Arial" charset="0"/>
            </a:endParaRPr>
          </a:p>
          <a:p>
            <a:r>
              <a:rPr lang="en-US" baseline="0" dirty="0" smtClean="0">
                <a:latin typeface="Arial" charset="0"/>
              </a:rPr>
              <a:t>... This is a defect in behavior. </a:t>
            </a:r>
            <a:endParaRPr lang="en-US" dirty="0" smtClean="0">
              <a:latin typeface="Arial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4A7C6D-2FF4-4AE8-921F-BA4CD0961139}" type="slidenum">
              <a:rPr lang="en-US" smtClean="0">
                <a:latin typeface="Arial" charset="0"/>
              </a:rPr>
              <a:pPr/>
              <a:t>25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Orderability</a:t>
            </a:r>
            <a:r>
              <a:rPr lang="en-US" dirty="0" smtClean="0"/>
              <a:t>.</a:t>
            </a:r>
            <a:r>
              <a:rPr lang="en-US" baseline="0" dirty="0" smtClean="0"/>
              <a:t>  You have to like A better or B better or be indifferent.</a:t>
            </a:r>
          </a:p>
          <a:p>
            <a:r>
              <a:rPr lang="en-US" baseline="0" dirty="0" smtClean="0"/>
              <a:t>Transitivity, we just saw.</a:t>
            </a:r>
          </a:p>
          <a:p>
            <a:r>
              <a:rPr lang="en-US" baseline="0" dirty="0" smtClean="0"/>
              <a:t>Continuity.  More subtle.  If you like A better than C and B is somewhere in the middle.  Then there has to be some lottery between A and C, where you’re indifferent with B.</a:t>
            </a:r>
          </a:p>
          <a:p>
            <a:r>
              <a:rPr lang="en-US" baseline="0" dirty="0" smtClean="0"/>
              <a:t>Substitutability.  If they’re exchangeable on their own then they are exchangeable in a lottery.</a:t>
            </a:r>
          </a:p>
          <a:p>
            <a:r>
              <a:rPr lang="en-US" baseline="0" dirty="0" smtClean="0"/>
              <a:t>Monotonicity.  Also reasonable.  If A is better than B, and you have a lottery between A and B, then you would prefer more A in the mix.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accept these actions, then rational preferences that obey these, then all of your behavior is describable by maximizing utilities.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15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the theorem.</a:t>
            </a:r>
            <a:r>
              <a:rPr lang="en-US" baseline="0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There exists</a:t>
            </a:r>
            <a:r>
              <a:rPr lang="en-US" baseline="0" dirty="0" smtClean="0"/>
              <a:t> a real valued function U with the following properties. </a:t>
            </a:r>
          </a:p>
          <a:p>
            <a:r>
              <a:rPr lang="en-US" baseline="0" dirty="0" smtClean="0"/>
              <a:t>U captures your ordinal preferences. </a:t>
            </a:r>
          </a:p>
          <a:p>
            <a:r>
              <a:rPr lang="en-US" baseline="0" dirty="0" smtClean="0"/>
              <a:t>Utility of a lottery is the expectation of the elements of the lottery.</a:t>
            </a:r>
          </a:p>
          <a:p>
            <a:r>
              <a:rPr lang="en-US" baseline="0" dirty="0" smtClean="0"/>
              <a:t>This means the utility captures your preference not only between prizes, but between lotteries!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amazing!  It means your utilities are preserved under expectation.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want your BEHAVIORS to be consistent to the MEU </a:t>
            </a:r>
            <a:r>
              <a:rPr lang="en-US" baseline="0" dirty="0" err="1" smtClean="0"/>
              <a:t>Princple</a:t>
            </a:r>
            <a:r>
              <a:rPr lang="en-US" baseline="0" dirty="0" smtClean="0"/>
              <a:t>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60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be represented with utilities! And MEU.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334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These are kind of morbid.  Reason about product recalls, where you’re talking about chance of death. </a:t>
            </a:r>
          </a:p>
          <a:p>
            <a:endParaRPr lang="en-US" dirty="0" smtClean="0"/>
          </a:p>
          <a:p>
            <a:r>
              <a:rPr lang="en-US" dirty="0" smtClean="0"/>
              <a:t>How do I actually get the real valued</a:t>
            </a:r>
            <a:r>
              <a:rPr lang="en-US" baseline="0" dirty="0" smtClean="0"/>
              <a:t> numbers that you assign to U?</a:t>
            </a:r>
            <a:endParaRPr lang="en-US" dirty="0" smtClean="0"/>
          </a:p>
          <a:p>
            <a:r>
              <a:rPr lang="en-US" dirty="0" smtClean="0"/>
              <a:t>I need to ask you questions</a:t>
            </a:r>
            <a:r>
              <a:rPr lang="en-US" baseline="0" dirty="0" smtClean="0"/>
              <a:t> about lotteries</a:t>
            </a:r>
            <a:r>
              <a:rPr lang="mr-IN" baseline="0" dirty="0" smtClean="0"/>
              <a:t>…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71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Elicit preferences.</a:t>
            </a:r>
          </a:p>
          <a:p>
            <a:r>
              <a:rPr lang="en-US" dirty="0" smtClean="0"/>
              <a:t>Slide the value until</a:t>
            </a:r>
            <a:r>
              <a:rPr lang="en-US" baseline="0" dirty="0" smtClean="0"/>
              <a:t> the person becomes indifferent.  That’s the way that I can assign a number to U.</a:t>
            </a:r>
            <a:endParaRPr lang="en-US" dirty="0" smtClean="0"/>
          </a:p>
          <a:p>
            <a:r>
              <a:rPr lang="en-US" dirty="0" smtClean="0"/>
              <a:t>How</a:t>
            </a:r>
            <a:r>
              <a:rPr lang="en-US" baseline="0" dirty="0" smtClean="0"/>
              <a:t> much do you NOT want to pay $30?  No change is better than paying $30, instant death is worse.</a:t>
            </a:r>
          </a:p>
          <a:p>
            <a:r>
              <a:rPr lang="en-US" baseline="0" dirty="0" smtClean="0"/>
              <a:t>Once I find that magical probability that makes you indifferent, then I know U.</a:t>
            </a:r>
          </a:p>
          <a:p>
            <a:r>
              <a:rPr lang="en-US" baseline="0" dirty="0" smtClean="0"/>
              <a:t>If we made it worse, pay $3m be in debt forever.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14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How about money?  Can we use money as a utility scale?  No!  It’s not a good utility</a:t>
            </a:r>
            <a:r>
              <a:rPr lang="en-US" baseline="0" dirty="0" smtClean="0">
                <a:latin typeface="Arial" charset="0"/>
              </a:rPr>
              <a:t> scale.  We can talk about the utility of money, but it itself isn’t a good utility scale.  Why not?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Imagine</a:t>
            </a:r>
            <a:r>
              <a:rPr lang="en-US" baseline="0" dirty="0" smtClean="0">
                <a:latin typeface="Arial" charset="0"/>
              </a:rPr>
              <a:t> a lottery where you get X dollars or Y dollars.</a:t>
            </a:r>
          </a:p>
          <a:p>
            <a:r>
              <a:rPr lang="en-US" baseline="0" dirty="0" smtClean="0">
                <a:latin typeface="Arial" charset="0"/>
              </a:rPr>
              <a:t>Obviously, how good this is depends on X, Y and p.</a:t>
            </a:r>
          </a:p>
          <a:p>
            <a:r>
              <a:rPr lang="en-US" baseline="0" dirty="0" smtClean="0">
                <a:latin typeface="Arial" charset="0"/>
              </a:rPr>
              <a:t>Typically a utility of a lottery over money is worth less than its equivalent monetary value.</a:t>
            </a:r>
          </a:p>
          <a:p>
            <a:endParaRPr lang="en-US" baseline="0" dirty="0" smtClean="0">
              <a:latin typeface="Arial" charset="0"/>
            </a:endParaRPr>
          </a:p>
          <a:p>
            <a:r>
              <a:rPr lang="en-US" baseline="0" dirty="0" smtClean="0">
                <a:latin typeface="Arial" charset="0"/>
              </a:rPr>
              <a:t>You’d rather have a smaller amount that is guaranteed.</a:t>
            </a:r>
          </a:p>
          <a:p>
            <a:endParaRPr lang="en-US" baseline="0" dirty="0" smtClean="0">
              <a:latin typeface="Arial" charset="0"/>
            </a:endParaRPr>
          </a:p>
          <a:p>
            <a:r>
              <a:rPr lang="en-US" baseline="0" dirty="0" smtClean="0">
                <a:latin typeface="Arial" charset="0"/>
              </a:rPr>
              <a:t>How many of you would like a million dollars?</a:t>
            </a:r>
          </a:p>
          <a:p>
            <a:r>
              <a:rPr lang="en-US" baseline="0" dirty="0" smtClean="0">
                <a:latin typeface="Arial" charset="0"/>
              </a:rPr>
              <a:t>How many of you would like a billion dollars?  How much more?  1000x more?  Maybe not?</a:t>
            </a:r>
          </a:p>
          <a:p>
            <a:r>
              <a:rPr lang="en-US" baseline="0" dirty="0" smtClean="0">
                <a:latin typeface="Arial" charset="0"/>
              </a:rPr>
              <a:t>Let’s say I gave you a billion.  Now how much do you want a million?  Not much.</a:t>
            </a:r>
          </a:p>
          <a:p>
            <a:r>
              <a:rPr lang="en-US" baseline="0" dirty="0" smtClean="0">
                <a:latin typeface="Arial" charset="0"/>
              </a:rPr>
              <a:t>Diminishing returns. I’m told after your first billion, your second billion has less utility.</a:t>
            </a:r>
          </a:p>
          <a:p>
            <a:r>
              <a:rPr lang="en-US" baseline="0" dirty="0" smtClean="0">
                <a:latin typeface="Arial" charset="0"/>
              </a:rPr>
              <a:t>Same thing in the negative.  Once you’re $1b in debt, whatever, you’re too big.</a:t>
            </a:r>
            <a:endParaRPr lang="en-US" dirty="0" smtClean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40384-0448-47C6-BDE1-0574BBB738D1}" type="slidenum">
              <a:rPr lang="en-US" smtClean="0">
                <a:latin typeface="Arial" charset="0"/>
              </a:rPr>
              <a:pPr/>
              <a:t>31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Lottery</a:t>
            </a:r>
            <a:r>
              <a:rPr lang="en-US" baseline="0" dirty="0" smtClean="0"/>
              <a:t> example = $1000 computer, 50% chance that you’ll get it stolen, in which case you are left with $0.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Certainty equivalent.  That’s how much money you would be willing to trade this lottery for.  Trade uncertainty for certainty. </a:t>
            </a:r>
          </a:p>
          <a:p>
            <a:endParaRPr lang="en-US" dirty="0" smtClean="0"/>
          </a:p>
          <a:p>
            <a:r>
              <a:rPr lang="en-US" baseline="0" dirty="0" smtClean="0"/>
              <a:t>Certainty equivalent.   How much would you trade this lottery for?  How many would trade this for $10?  How about $900?  How about $400?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Because</a:t>
            </a:r>
            <a:r>
              <a:rPr lang="en-US" baseline="0" dirty="0" smtClean="0"/>
              <a:t> of these preferences there are things like insurance. </a:t>
            </a:r>
          </a:p>
          <a:p>
            <a:r>
              <a:rPr lang="en-US" baseline="0" dirty="0" smtClean="0"/>
              <a:t>Is insurance just a scam?  No, it’s win-win!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79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humans perfectly rational?  Here’s a classic experiment</a:t>
            </a:r>
          </a:p>
          <a:p>
            <a:r>
              <a:rPr lang="en-US" dirty="0" smtClean="0"/>
              <a:t>B is the clear winner.</a:t>
            </a:r>
          </a:p>
          <a:p>
            <a:r>
              <a:rPr lang="en-US" dirty="0" smtClean="0"/>
              <a:t>C is the winner.</a:t>
            </a:r>
          </a:p>
          <a:p>
            <a:endParaRPr lang="en-US" dirty="0" smtClean="0"/>
          </a:p>
          <a:p>
            <a:r>
              <a:rPr lang="en-US" dirty="0" smtClean="0"/>
              <a:t>Most people prefer C over D.  </a:t>
            </a:r>
          </a:p>
          <a:p>
            <a:r>
              <a:rPr lang="en-US" dirty="0" smtClean="0"/>
              <a:t>Multiply C and D by 4</a:t>
            </a:r>
            <a:r>
              <a:rPr lang="en-US" baseline="0" dirty="0" smtClean="0"/>
              <a:t> and get the </a:t>
            </a:r>
            <a:r>
              <a:rPr lang="en-US" baseline="0" smtClean="0"/>
              <a:t>opposite conclusion 0.2*4 = 0.8, 0.25*4 = 1, so 0.8 U($4k) &gt; 1.0 * U($3k)</a:t>
            </a:r>
            <a:endParaRPr lang="en-US" smtClean="0"/>
          </a:p>
          <a:p>
            <a:endParaRPr lang="en-US" dirty="0" smtClean="0"/>
          </a:p>
          <a:p>
            <a:r>
              <a:rPr lang="en-US" dirty="0" smtClean="0"/>
              <a:t>So what the heck?  You’re making irrational preferences?  Are you irrational or did</a:t>
            </a:r>
            <a:r>
              <a:rPr lang="en-US" baseline="0" dirty="0" smtClean="0"/>
              <a:t> I do something wrong?</a:t>
            </a:r>
          </a:p>
          <a:p>
            <a:r>
              <a:rPr lang="en-US" baseline="0" dirty="0" smtClean="0"/>
              <a:t>There’s a lot going on.</a:t>
            </a:r>
          </a:p>
          <a:p>
            <a:r>
              <a:rPr lang="en-US" baseline="0" dirty="0" smtClean="0"/>
              <a:t>Prize B said 100% chance of 3k.  0 is actually important. </a:t>
            </a:r>
          </a:p>
          <a:p>
            <a:r>
              <a:rPr lang="en-US" baseline="0" dirty="0" smtClean="0"/>
              <a:t>What do you get if you choose A, and you win $0?  You get the  feeling of stupidity.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087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Please retain proper</a:t>
            </a:r>
            <a:r>
              <a:rPr lang="en-US" baseline="0" smtClean="0"/>
              <a:t> attribution, including the reference to </a:t>
            </a:r>
            <a:r>
              <a:rPr lang="en-US" baseline="0" err="1" smtClean="0"/>
              <a:t>ai.berkeley.edu</a:t>
            </a:r>
            <a:r>
              <a:rPr lang="en-US" baseline="0" smtClean="0"/>
              <a:t>.  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15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13D75-3764-4B96-AB14-8A910A94CEF9}" type="slidenum">
              <a:rPr lang="en-US" smtClean="0">
                <a:latin typeface="Arial" charset="0"/>
              </a:rPr>
              <a:pPr/>
              <a:t>4</a:t>
            </a:fld>
            <a:endParaRPr lang="en-US" smtClean="0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0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Reward function different from the book : R(</a:t>
            </a:r>
            <a:r>
              <a:rPr lang="en-US" err="1" smtClean="0">
                <a:ea typeface="ＭＳ Ｐゴシック" pitchFamily="34" charset="-128"/>
              </a:rPr>
              <a:t>s,a,s</a:t>
            </a:r>
            <a:r>
              <a:rPr lang="ja-JP" altLang="en-US" smtClean="0">
                <a:ea typeface="ＭＳ Ｐゴシック" pitchFamily="34" charset="-128"/>
              </a:rPr>
              <a:t>’</a:t>
            </a:r>
            <a:r>
              <a:rPr lang="en-US" altLang="ja-JP" smtClean="0">
                <a:ea typeface="ＭＳ Ｐゴシック" pitchFamily="34" charset="-128"/>
              </a:rPr>
              <a:t>)</a:t>
            </a:r>
          </a:p>
          <a:p>
            <a:r>
              <a:rPr lang="en-US" smtClean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Need to modify </a:t>
            </a:r>
            <a:r>
              <a:rPr lang="en-US" err="1" smtClean="0">
                <a:ea typeface="ＭＳ Ｐゴシック" pitchFamily="34" charset="-128"/>
              </a:rPr>
              <a:t>expectimax</a:t>
            </a:r>
            <a:r>
              <a:rPr lang="en-US" smtClean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smtClean="0">
                <a:ea typeface="ＭＳ Ｐゴシック" pitchFamily="34" charset="-128"/>
              </a:rPr>
              <a:t>’</a:t>
            </a:r>
            <a:r>
              <a:rPr lang="en-US" smtClean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smtClean="0">
                <a:ea typeface="ＭＳ Ｐゴシック" pitchFamily="34" charset="-128"/>
              </a:rPr>
              <a:t>’</a:t>
            </a:r>
            <a:r>
              <a:rPr lang="en-US" smtClean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598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86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Dan has a DEMO for this.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81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R(s) = the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living reward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endParaRPr lang="en-US" altLang="ja-JP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5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In MDP chance node represents uncertainty about what might happen based on (</a:t>
            </a:r>
            <a:r>
              <a:rPr lang="en-US" dirty="0" err="1" smtClean="0">
                <a:ea typeface="ＭＳ Ｐゴシック" pitchFamily="34" charset="-128"/>
              </a:rPr>
              <a:t>s,a</a:t>
            </a:r>
            <a:r>
              <a:rPr lang="en-US" dirty="0" smtClean="0">
                <a:ea typeface="ＭＳ Ｐゴシック" pitchFamily="34" charset="-128"/>
              </a:rPr>
              <a:t>)  [as opposed to being a random adversary]</a:t>
            </a:r>
          </a:p>
          <a:p>
            <a:r>
              <a:rPr lang="en-US" dirty="0" smtClean="0">
                <a:ea typeface="ＭＳ Ｐゴシック" pitchFamily="34" charset="-128"/>
              </a:rPr>
              <a:t>Q-state (</a:t>
            </a:r>
            <a:r>
              <a:rPr lang="en-US" dirty="0" err="1" smtClean="0">
                <a:ea typeface="ＭＳ Ｐゴシック" pitchFamily="34" charset="-128"/>
              </a:rPr>
              <a:t>s,a</a:t>
            </a:r>
            <a:r>
              <a:rPr lang="en-US" dirty="0" smtClean="0">
                <a:ea typeface="ＭＳ Ｐゴシック" pitchFamily="34" charset="-128"/>
              </a:rPr>
              <a:t>) is when you were in a state and have committed to take an action an action 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Differences with </a:t>
            </a:r>
            <a:r>
              <a:rPr lang="en-US" dirty="0" err="1" smtClean="0">
                <a:ea typeface="ＭＳ Ｐゴシック" pitchFamily="34" charset="-128"/>
              </a:rPr>
              <a:t>expectimax</a:t>
            </a:r>
            <a:r>
              <a:rPr lang="en-US" dirty="0" smtClean="0">
                <a:ea typeface="ＭＳ Ｐゴシック" pitchFamily="34" charset="-128"/>
              </a:rPr>
              <a:t> tree: (1)</a:t>
            </a:r>
            <a:r>
              <a:rPr lang="en-US" baseline="0" dirty="0" smtClean="0">
                <a:ea typeface="ＭＳ Ｐゴシック" pitchFamily="34" charset="-128"/>
              </a:rPr>
              <a:t> Transition function encodes the probabilities.  (2) Rewards are given on each state of the tree, rather than all the way on the bottom at the terminal nodes.</a:t>
            </a:r>
            <a:endParaRPr lang="en-US" dirty="0" smtClean="0">
              <a:ea typeface="ＭＳ Ｐゴシック" pitchFamily="34" charset="-128"/>
            </a:endParaRPr>
          </a:p>
          <a:p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742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MDPs, rewards come to you step by step.</a:t>
            </a:r>
          </a:p>
          <a:p>
            <a:r>
              <a:rPr lang="en-US" dirty="0" smtClean="0"/>
              <a:t>We need to decide what our reward function should be.</a:t>
            </a:r>
          </a:p>
          <a:p>
            <a:r>
              <a:rPr lang="en-US" dirty="0" smtClean="0"/>
              <a:t>For example here, we</a:t>
            </a:r>
            <a:r>
              <a:rPr lang="en-US" baseline="0" dirty="0" smtClean="0"/>
              <a:t> might have a different way of rewarding this agent.  One by giving the rewards incrementally, and one by giving them all at the 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34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Gamma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27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48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r>
              <a:rPr lang="en-US" baseline="0" dirty="0" smtClean="0"/>
              <a:t> is a reward.</a:t>
            </a:r>
          </a:p>
          <a:p>
            <a:r>
              <a:rPr lang="en-US" baseline="0" dirty="0" smtClean="0"/>
              <a:t>Actually only one way, since if gamma were 1, then the discounted utility would be the additive utility.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47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Max is</a:t>
            </a:r>
            <a:r>
              <a:rPr lang="en-US" baseline="0" dirty="0" smtClean="0">
                <a:latin typeface="Arial" charset="0"/>
              </a:rPr>
              <a:t> just like before.  </a:t>
            </a:r>
            <a:r>
              <a:rPr lang="en-US" baseline="0" dirty="0" err="1" smtClean="0">
                <a:latin typeface="Arial" charset="0"/>
              </a:rPr>
              <a:t>Exp</a:t>
            </a:r>
            <a:r>
              <a:rPr lang="en-US" baseline="0" dirty="0" smtClean="0">
                <a:latin typeface="Arial" charset="0"/>
              </a:rPr>
              <a:t> is the expectation of what will happen next.</a:t>
            </a:r>
          </a:p>
          <a:p>
            <a:endParaRPr lang="en-US" dirty="0" smtClean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5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 is a policy.  Pi</a:t>
            </a:r>
            <a:r>
              <a:rPr lang="en-US" baseline="0" dirty="0" smtClean="0"/>
              <a:t>* is the optimal policy from state 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353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Max over chance nodes.  That’s really just what </a:t>
            </a:r>
            <a:r>
              <a:rPr lang="en-US" dirty="0" err="1" smtClean="0"/>
              <a:t>expectimax</a:t>
            </a:r>
            <a:r>
              <a:rPr lang="en-US" baseline="0" dirty="0" smtClean="0"/>
              <a:t> was doing.</a:t>
            </a:r>
          </a:p>
          <a:p>
            <a:r>
              <a:rPr lang="en-US" baseline="0" dirty="0" smtClean="0"/>
              <a:t>What do I do at a chance node  Q(</a:t>
            </a:r>
            <a:r>
              <a:rPr lang="en-US" baseline="0" dirty="0" err="1" smtClean="0"/>
              <a:t>s,a</a:t>
            </a:r>
            <a:r>
              <a:rPr lang="en-US" baseline="0" dirty="0" smtClean="0"/>
              <a:t>).?</a:t>
            </a:r>
          </a:p>
          <a:p>
            <a:r>
              <a:rPr lang="en-US" baseline="0" dirty="0" smtClean="0"/>
              <a:t>I’m going to get a reward.   R(</a:t>
            </a:r>
            <a:r>
              <a:rPr lang="en-US" baseline="0" dirty="0" err="1" smtClean="0"/>
              <a:t>s,a,s</a:t>
            </a:r>
            <a:r>
              <a:rPr lang="en-US" baseline="0" dirty="0" smtClean="0"/>
              <a:t>’). Plus I’m going to get all the future rewards from this state V*(s’).  </a:t>
            </a:r>
          </a:p>
          <a:p>
            <a:r>
              <a:rPr lang="en-US" baseline="0" dirty="0" smtClean="0"/>
              <a:t>Both of course, I don’t know what’s going to happen at the chance node, so I need to sum over all states s’</a:t>
            </a:r>
          </a:p>
          <a:p>
            <a:r>
              <a:rPr lang="en-US" baseline="0" dirty="0" smtClean="0"/>
              <a:t>We’re going to weight these by the relative probability that comes from our probability function.  We write that T(</a:t>
            </a:r>
            <a:r>
              <a:rPr lang="en-US" baseline="0" dirty="0" err="1" smtClean="0"/>
              <a:t>s,a,s</a:t>
            </a:r>
            <a:r>
              <a:rPr lang="en-US" baseline="0" dirty="0" smtClean="0"/>
              <a:t>’).</a:t>
            </a:r>
          </a:p>
          <a:p>
            <a:r>
              <a:rPr lang="en-US" dirty="0" smtClean="0"/>
              <a:t>We’re missing one thing.  The discount of the future</a:t>
            </a:r>
            <a:r>
              <a:rPr lang="en-US" baseline="0" dirty="0" smtClean="0"/>
              <a:t> value.  So we multiply that by Gamma.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may look complicated, but you’re going to see this many times in the future.  Don’t go into math shock.  You can understand this.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also write this in one step.  We write the </a:t>
            </a:r>
            <a:r>
              <a:rPr lang="en-US" baseline="0" dirty="0" err="1" smtClean="0"/>
              <a:t>expectimax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recurrenece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This is called a Bellman equation.  We’re going to come back to this a lot starting in the next lecture.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52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tree gets very big very quickly.  But</a:t>
            </a:r>
            <a:r>
              <a:rPr lang="en-US" baseline="0" dirty="0" smtClean="0"/>
              <a:t> I might think that </a:t>
            </a:r>
            <a:r>
              <a:rPr lang="en-US" baseline="0" dirty="0" err="1" smtClean="0"/>
              <a:t>expectimax</a:t>
            </a:r>
            <a:r>
              <a:rPr lang="en-US" baseline="0" dirty="0" smtClean="0"/>
              <a:t> is a colossal waste of time for this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940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depth 100, then you have gamma to the 100.  So it’s not going to contribute much at 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858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V_k</a:t>
            </a:r>
            <a:r>
              <a:rPr lang="en-US" dirty="0" smtClean="0"/>
              <a:t> is a time limited definition of V(s)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838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V0, we know what it is it’s 0 for</a:t>
            </a:r>
            <a:r>
              <a:rPr lang="en-US" baseline="0" dirty="0" smtClean="0"/>
              <a:t> any state.</a:t>
            </a:r>
          </a:p>
          <a:p>
            <a:r>
              <a:rPr lang="en-US" baseline="0" dirty="0" smtClean="0"/>
              <a:t>V1, is a depth 1 </a:t>
            </a:r>
            <a:r>
              <a:rPr lang="en-US" baseline="0" dirty="0" err="1" smtClean="0"/>
              <a:t>expectimax</a:t>
            </a:r>
            <a:r>
              <a:rPr lang="en-US" baseline="0" dirty="0" smtClean="0"/>
              <a:t> computation.</a:t>
            </a:r>
          </a:p>
          <a:p>
            <a:r>
              <a:rPr lang="en-US" baseline="0" dirty="0" smtClean="0"/>
              <a:t>Each layer is a </a:t>
            </a:r>
            <a:r>
              <a:rPr lang="en-US" baseline="0" dirty="0" err="1" smtClean="0"/>
              <a:t>V_k</a:t>
            </a:r>
            <a:r>
              <a:rPr lang="en-US" baseline="0" dirty="0" smtClean="0"/>
              <a:t> for an increasing value of k.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067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an algorithm called value iteration.  You can think of this as building</a:t>
            </a:r>
            <a:r>
              <a:rPr lang="en-US" baseline="0" dirty="0" smtClean="0"/>
              <a:t> your value from the bottom up.   It will behave similarly to </a:t>
            </a:r>
            <a:r>
              <a:rPr lang="en-US" baseline="0" dirty="0" err="1" smtClean="0"/>
              <a:t>expectimax</a:t>
            </a:r>
            <a:r>
              <a:rPr lang="en-US" baseline="0" dirty="0" smtClean="0"/>
              <a:t>, but will be a lot less work, when we only have a small number of states.  Let’s see how it 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67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We</a:t>
            </a:r>
            <a:r>
              <a:rPr lang="en-US" baseline="0" dirty="0" smtClean="0">
                <a:ea typeface="ＭＳ Ｐゴシック" pitchFamily="34" charset="-128"/>
              </a:rPr>
              <a:t> are going to store all of the V values in a vector.  For V_0, everything is just 0.</a:t>
            </a:r>
          </a:p>
          <a:p>
            <a:r>
              <a:rPr lang="en-US" baseline="0" dirty="0" smtClean="0">
                <a:ea typeface="ＭＳ Ｐゴシック" pitchFamily="34" charset="-128"/>
              </a:rPr>
              <a:t>The recursion is into an </a:t>
            </a:r>
            <a:r>
              <a:rPr lang="en-US" baseline="0" dirty="0" err="1" smtClean="0">
                <a:ea typeface="ＭＳ Ｐゴシック" pitchFamily="34" charset="-128"/>
              </a:rPr>
              <a:t>Expectimax</a:t>
            </a:r>
            <a:r>
              <a:rPr lang="en-US" baseline="0" dirty="0" smtClean="0">
                <a:ea typeface="ＭＳ Ｐゴシック" pitchFamily="34" charset="-128"/>
              </a:rPr>
              <a:t> tree that we have already </a:t>
            </a:r>
            <a:r>
              <a:rPr lang="en-US" baseline="0" dirty="0" err="1" smtClean="0">
                <a:ea typeface="ＭＳ Ｐゴシック" pitchFamily="34" charset="-128"/>
              </a:rPr>
              <a:t>compted</a:t>
            </a:r>
            <a:r>
              <a:rPr lang="en-US" baseline="0" dirty="0" smtClean="0">
                <a:ea typeface="ＭＳ Ｐゴシック" pitchFamily="34" charset="-128"/>
              </a:rPr>
              <a:t>.  The recursion won’t actually happen because we’ve already got it.</a:t>
            </a:r>
          </a:p>
          <a:p>
            <a:endParaRPr lang="en-US" baseline="0" dirty="0" smtClean="0">
              <a:ea typeface="ＭＳ Ｐゴシック" pitchFamily="34" charset="-128"/>
            </a:endParaRPr>
          </a:p>
          <a:p>
            <a:r>
              <a:rPr lang="en-US" baseline="0" dirty="0" smtClean="0">
                <a:ea typeface="ＭＳ Ｐゴシック" pitchFamily="34" charset="-128"/>
              </a:rPr>
              <a:t>What will this do, we can go from 0, to 1 to 2, to K.  Each time we will go deeper into the tree.  When should we stop?  When the values start to converge.</a:t>
            </a:r>
            <a:endParaRPr lang="en-US" dirty="0" smtClean="0">
              <a:ea typeface="ＭＳ Ｐゴシック" pitchFamily="34" charset="-128"/>
            </a:endParaRP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Complexity</a:t>
            </a:r>
            <a:r>
              <a:rPr lang="en-US" baseline="0" dirty="0" smtClean="0">
                <a:ea typeface="ＭＳ Ｐゴシック" pitchFamily="34" charset="-128"/>
              </a:rPr>
              <a:t> = we do this update for each state, then we do a little </a:t>
            </a:r>
            <a:r>
              <a:rPr lang="en-US" baseline="0" dirty="0" err="1" smtClean="0">
                <a:ea typeface="ＭＳ Ｐゴシック" pitchFamily="34" charset="-128"/>
              </a:rPr>
              <a:t>expectimax</a:t>
            </a:r>
            <a:r>
              <a:rPr lang="en-US" baseline="0" dirty="0" smtClean="0">
                <a:ea typeface="ＭＳ Ｐゴシック" pitchFamily="34" charset="-128"/>
              </a:rPr>
              <a:t>.  We do a for loop over A to take take a max over each action, then we do another for loop that goes over each state again. </a:t>
            </a:r>
          </a:p>
          <a:p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685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V0</a:t>
            </a:r>
            <a:r>
              <a:rPr lang="en-US" baseline="0" dirty="0" smtClean="0"/>
              <a:t> = 0 , 0 , 0 </a:t>
            </a:r>
          </a:p>
          <a:p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For V1.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we’re going to do a little </a:t>
            </a:r>
            <a:r>
              <a:rPr lang="en-US" baseline="0" dirty="0" err="1" smtClean="0"/>
              <a:t>expectimax</a:t>
            </a:r>
            <a:r>
              <a:rPr lang="en-US" baseline="0" dirty="0" smtClean="0"/>
              <a:t> search for each value.  As an equation that’s the V_k+1 </a:t>
            </a:r>
            <a:r>
              <a:rPr lang="mr-IN" baseline="0" dirty="0" smtClean="0"/>
              <a:t>…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Let’s start with the cool state.  But let’s think about it in terms of actions.  What should I do.  If I go slow, then I get +1, if I go fast then I get +2.</a:t>
            </a:r>
          </a:p>
          <a:p>
            <a:r>
              <a:rPr lang="en-US" baseline="0" dirty="0" smtClean="0"/>
              <a:t>Now with the fast state, if I go slow then I get +1, if I go fast then I get -10.  so max value is 1.</a:t>
            </a:r>
          </a:p>
          <a:p>
            <a:endParaRPr lang="en-US" dirty="0" smtClean="0"/>
          </a:p>
          <a:p>
            <a:r>
              <a:rPr lang="en-US" dirty="0" smtClean="0"/>
              <a:t>For V2,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Cool: </a:t>
            </a:r>
          </a:p>
          <a:p>
            <a:r>
              <a:rPr lang="en-US" baseline="0" dirty="0" smtClean="0"/>
              <a:t>SLOW	If I go slow then what do I get?  I get 1, and if there’s no discount, then I’m going to land back at cool, so 2 is the Vk-1.  Total is 2.</a:t>
            </a:r>
          </a:p>
          <a:p>
            <a:r>
              <a:rPr lang="en-US" baseline="0" dirty="0" smtClean="0"/>
              <a:t>FAST	If I go fast, then I’ve got a 2 instantaneously 	then I have a 50%/50% chance of plugging in 2 because I got sent back to cool, and plugging in 1 if I go to 1.  Total = 3.5</a:t>
            </a:r>
          </a:p>
          <a:p>
            <a:r>
              <a:rPr lang="en-US" baseline="0" dirty="0" smtClean="0"/>
              <a:t>So for cool, the max works out to 3.5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I work that out for the warm state, then that comes out to 2.5.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I go further up, then the numbers go up.  That makes sense because I’m accumulating rewards at each step.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this we can work out an optimal policy (when you’re cool go fast when you’re warm go slow).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277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V0</a:t>
            </a:r>
            <a:r>
              <a:rPr lang="en-US" baseline="0" dirty="0" smtClean="0"/>
              <a:t> = 0 , 0 , 0 </a:t>
            </a:r>
          </a:p>
          <a:p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For V1.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we’re going to do a little </a:t>
            </a:r>
            <a:r>
              <a:rPr lang="en-US" baseline="0" dirty="0" err="1" smtClean="0"/>
              <a:t>expectimax</a:t>
            </a:r>
            <a:r>
              <a:rPr lang="en-US" baseline="0" dirty="0" smtClean="0"/>
              <a:t> search for each value.  As an equation that’s the V_k+1 </a:t>
            </a:r>
            <a:r>
              <a:rPr lang="mr-IN" baseline="0" dirty="0" smtClean="0"/>
              <a:t>…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Let’s start with the cool state.  But let’s think about it in terms of actions.  What should I do.  If I go slow, then I get +1, if I go fast then I get +2.</a:t>
            </a:r>
          </a:p>
          <a:p>
            <a:r>
              <a:rPr lang="en-US" baseline="0" dirty="0" smtClean="0"/>
              <a:t>Now with the fast state, if I go slow then I get +1, if I go fast then I get -10.  so max value is 1.</a:t>
            </a:r>
          </a:p>
          <a:p>
            <a:endParaRPr lang="en-US" dirty="0" smtClean="0"/>
          </a:p>
          <a:p>
            <a:r>
              <a:rPr lang="en-US" dirty="0" smtClean="0"/>
              <a:t>For V2,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Cool: </a:t>
            </a:r>
          </a:p>
          <a:p>
            <a:r>
              <a:rPr lang="en-US" baseline="0" dirty="0" smtClean="0"/>
              <a:t>SLOW	If I go slow then what do I get?  I get 1, and if there’s no discount, then I’m going to land back at cool, so 2 is the Vk-1.  Total is 2.</a:t>
            </a:r>
          </a:p>
          <a:p>
            <a:r>
              <a:rPr lang="en-US" baseline="0" dirty="0" smtClean="0"/>
              <a:t>FAST	If I go fast, then I’ve got a 2 instantaneously 	then I have a 50%/50% chance of plugging in 2 because I got sent back to cool, and plugging in 1 if I go to 1.  Total = 3.5</a:t>
            </a:r>
          </a:p>
          <a:p>
            <a:r>
              <a:rPr lang="en-US" baseline="0" dirty="0" smtClean="0"/>
              <a:t>So for cool, the max works out to 3.5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I work that out for the warm state, then that comes out to 2.5.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I go further up, then the numbers go up.  That makes sense because I’m accumulating rewards at each step.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this we can work out an optimal policy (when you’re cool go fast when you’re warm go slow).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16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imagine that all children are equally likely.</a:t>
            </a:r>
          </a:p>
          <a:p>
            <a:r>
              <a:rPr lang="en-US" dirty="0" smtClean="0"/>
              <a:t>8 </a:t>
            </a:r>
            <a:r>
              <a:rPr lang="mr-IN" dirty="0" smtClean="0"/>
              <a:t>…</a:t>
            </a:r>
            <a:r>
              <a:rPr lang="en-US" dirty="0" smtClean="0"/>
              <a:t> 4 </a:t>
            </a:r>
            <a:r>
              <a:rPr lang="mr-IN" dirty="0" smtClean="0"/>
              <a:t>…</a:t>
            </a:r>
            <a:r>
              <a:rPr lang="en-US" dirty="0" smtClean="0"/>
              <a:t>. 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659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the game is infinite, like</a:t>
            </a:r>
            <a:r>
              <a:rPr lang="en-US" baseline="0" dirty="0" smtClean="0"/>
              <a:t> in racing then it won’t converge.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Imagine tree </a:t>
            </a:r>
            <a:r>
              <a:rPr lang="en-US" baseline="0" dirty="0" err="1" smtClean="0"/>
              <a:t>V_k</a:t>
            </a:r>
            <a:r>
              <a:rPr lang="en-US" baseline="0" dirty="0" smtClean="0"/>
              <a:t> is actually depth  V_k+1, but the last layer is all 0.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height as k+1.  Fill in bottom as 0. </a:t>
            </a:r>
          </a:p>
          <a:p>
            <a:endParaRPr lang="en-US" baseline="0" dirty="0" smtClean="0"/>
          </a:p>
          <a:p>
            <a:r>
              <a:rPr lang="mr-IN" baseline="0" dirty="0" smtClean="0"/>
              <a:t>…</a:t>
            </a:r>
            <a:endParaRPr lang="en-US" baseline="0" dirty="0" smtClean="0"/>
          </a:p>
          <a:p>
            <a:r>
              <a:rPr lang="en-US" baseline="0" dirty="0" smtClean="0"/>
              <a:t>How fast it converges, depends on the effective depth, or gamma.  As gamma gets closer to 1, then the effective depth is deeper.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27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</a:t>
            </a:r>
            <a:r>
              <a:rPr lang="en-US" baseline="0" dirty="0" smtClean="0"/>
              <a:t> polices converged faster than the values did, then there might be a way to search over policies rather than over values.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1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Minimax we were done, since 2 would always be less than 3.</a:t>
            </a:r>
          </a:p>
          <a:p>
            <a:r>
              <a:rPr lang="en-US" baseline="0" dirty="0" smtClean="0"/>
              <a:t>Here the average of 3, 12 and 9 = 8.</a:t>
            </a:r>
          </a:p>
          <a:p>
            <a:r>
              <a:rPr lang="en-US" baseline="0" dirty="0" smtClean="0"/>
              <a:t>Can the average be less than 2 on the middle node?  YES!!!  Much harder to prune.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31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Let’s image they are actually random ghosts.  2 layers</a:t>
            </a:r>
            <a:r>
              <a:rPr lang="en-US" baseline="0" dirty="0" smtClean="0">
                <a:latin typeface="Arial" charset="0"/>
              </a:rPr>
              <a:t> of random ghost actions.</a:t>
            </a:r>
          </a:p>
          <a:p>
            <a:r>
              <a:rPr lang="en-US" baseline="0" dirty="0" smtClean="0">
                <a:latin typeface="Arial" charset="0"/>
              </a:rPr>
              <a:t>At the actual end of the game, we have the score.  But we can’t do that so we have to cut the process off.</a:t>
            </a:r>
          </a:p>
          <a:p>
            <a:r>
              <a:rPr lang="en-US" baseline="0" dirty="0" smtClean="0">
                <a:latin typeface="Arial" charset="0"/>
              </a:rPr>
              <a:t>So we need some way of evaluating the </a:t>
            </a:r>
            <a:endParaRPr lang="en-US" dirty="0" smtClean="0">
              <a:latin typeface="Arial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19C55-7AEA-4EB9-BA9F-F72D46856111}" type="slidenum">
              <a:rPr lang="en-US" smtClean="0">
                <a:latin typeface="Arial" charset="0"/>
              </a:rPr>
              <a:pPr/>
              <a:t>9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general, we will be computing</a:t>
            </a:r>
            <a:r>
              <a:rPr lang="en-US" baseline="0" dirty="0" smtClean="0"/>
              <a:t> probabilities.  As we get more evidence the probabilities will change.  We will look at Probabilistic Inference later in this course.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832FB-2179-4C80-8AB1-E690711A109F}" type="slidenum">
              <a:rPr lang="en-US" smtClean="0">
                <a:latin typeface="Arial" charset="0"/>
              </a:rPr>
              <a:pPr/>
              <a:t>12</a:t>
            </a:fld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BFB3C-35FA-41D9-9291-A2F98ED5BB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DFAE6-F228-4E2F-A0AC-226F064B1BF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E88A1-2DCF-4BB2-94BA-C293321F0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BCBDB-77C9-44E1-B8B8-0FED19A87AB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E2D8-2A86-4844-83F1-0F33DD9CDB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78B60-0F5B-4FD9-A706-2B636321CE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90FF-2AD2-44F2-AE19-EAFC48E5B7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CD500-0052-49A9-87B8-ECFA543AB6B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752C2-0A90-443A-A81B-9E5D1442F90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6F06B-1413-4079-B097-2DE271D9A3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345D6EE-11CE-4895-A65B-A0F0C6A7FE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8.xml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24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2.xml"/><Relationship Id="rId6" Type="http://schemas.openxmlformats.org/officeDocument/2006/relationships/image" Target="../media/image50.jpe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4" Type="http://schemas.openxmlformats.org/officeDocument/2006/relationships/image" Target="../media/image57.wmf"/><Relationship Id="rId5" Type="http://schemas.openxmlformats.org/officeDocument/2006/relationships/image" Target="../media/image58.wmf"/><Relationship Id="rId6" Type="http://schemas.openxmlformats.org/officeDocument/2006/relationships/image" Target="../media/image59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7.xml"/><Relationship Id="rId6" Type="http://schemas.openxmlformats.org/officeDocument/2006/relationships/image" Target="../media/image71.png"/><Relationship Id="rId7" Type="http://schemas.openxmlformats.org/officeDocument/2006/relationships/image" Target="../media/image69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8.xml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1.png"/><Relationship Id="rId10" Type="http://schemas.openxmlformats.org/officeDocument/2006/relationships/image" Target="../media/image75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" Type="http://schemas.openxmlformats.org/officeDocument/2006/relationships/tags" Target="../tags/tag17.xml"/><Relationship Id="rId2" Type="http://schemas.openxmlformats.org/officeDocument/2006/relationships/tags" Target="../tags/tag18.xml"/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39.xml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1.xml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1" Type="http://schemas.openxmlformats.org/officeDocument/2006/relationships/tags" Target="../tags/tag23.xml"/><Relationship Id="rId2" Type="http://schemas.openxmlformats.org/officeDocument/2006/relationships/tags" Target="../tags/tag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1" Type="http://schemas.openxmlformats.org/officeDocument/2006/relationships/tags" Target="../tags/tag26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20" Type="http://schemas.openxmlformats.org/officeDocument/2006/relationships/image" Target="../media/image89.png"/><Relationship Id="rId21" Type="http://schemas.openxmlformats.org/officeDocument/2006/relationships/image" Target="../media/image90.png"/><Relationship Id="rId22" Type="http://schemas.openxmlformats.org/officeDocument/2006/relationships/image" Target="../media/image96.png"/><Relationship Id="rId23" Type="http://schemas.openxmlformats.org/officeDocument/2006/relationships/image" Target="../media/image92.png"/><Relationship Id="rId24" Type="http://schemas.openxmlformats.org/officeDocument/2006/relationships/image" Target="../media/image94.png"/><Relationship Id="rId25" Type="http://schemas.openxmlformats.org/officeDocument/2006/relationships/image" Target="../media/image93.png"/><Relationship Id="rId26" Type="http://schemas.openxmlformats.org/officeDocument/2006/relationships/image" Target="../media/image97.png"/><Relationship Id="rId27" Type="http://schemas.openxmlformats.org/officeDocument/2006/relationships/image" Target="../media/image95.png"/><Relationship Id="rId28" Type="http://schemas.openxmlformats.org/officeDocument/2006/relationships/image" Target="../media/image98.png"/><Relationship Id="rId29" Type="http://schemas.openxmlformats.org/officeDocument/2006/relationships/image" Target="../media/image99.png"/><Relationship Id="rId30" Type="http://schemas.openxmlformats.org/officeDocument/2006/relationships/image" Target="../media/image100.png"/><Relationship Id="rId10" Type="http://schemas.openxmlformats.org/officeDocument/2006/relationships/tags" Target="../tags/tag36.xml"/><Relationship Id="rId11" Type="http://schemas.openxmlformats.org/officeDocument/2006/relationships/tags" Target="../tags/tag37.xml"/><Relationship Id="rId12" Type="http://schemas.openxmlformats.org/officeDocument/2006/relationships/tags" Target="../tags/tag38.xml"/><Relationship Id="rId13" Type="http://schemas.openxmlformats.org/officeDocument/2006/relationships/tags" Target="../tags/tag39.xml"/><Relationship Id="rId14" Type="http://schemas.openxmlformats.org/officeDocument/2006/relationships/tags" Target="../tags/tag40.xml"/><Relationship Id="rId15" Type="http://schemas.openxmlformats.org/officeDocument/2006/relationships/tags" Target="../tags/tag41.xml"/><Relationship Id="rId16" Type="http://schemas.openxmlformats.org/officeDocument/2006/relationships/slideLayout" Target="../slideLayouts/slideLayout2.xml"/><Relationship Id="rId17" Type="http://schemas.openxmlformats.org/officeDocument/2006/relationships/notesSlide" Target="../notesSlides/notesSlide45.xml"/><Relationship Id="rId18" Type="http://schemas.openxmlformats.org/officeDocument/2006/relationships/image" Target="../media/image87.png"/><Relationship Id="rId19" Type="http://schemas.openxmlformats.org/officeDocument/2006/relationships/image" Target="../media/image88.png"/><Relationship Id="rId1" Type="http://schemas.openxmlformats.org/officeDocument/2006/relationships/tags" Target="../tags/tag27.xml"/><Relationship Id="rId2" Type="http://schemas.openxmlformats.org/officeDocument/2006/relationships/tags" Target="../tags/tag28.xml"/><Relationship Id="rId3" Type="http://schemas.openxmlformats.org/officeDocument/2006/relationships/tags" Target="../tags/tag29.xml"/><Relationship Id="rId4" Type="http://schemas.openxmlformats.org/officeDocument/2006/relationships/tags" Target="../tags/tag30.xml"/><Relationship Id="rId5" Type="http://schemas.openxmlformats.org/officeDocument/2006/relationships/tags" Target="../tags/tag31.xml"/><Relationship Id="rId6" Type="http://schemas.openxmlformats.org/officeDocument/2006/relationships/tags" Target="../tags/tag32.xml"/><Relationship Id="rId7" Type="http://schemas.openxmlformats.org/officeDocument/2006/relationships/tags" Target="../tags/tag33.xml"/><Relationship Id="rId8" Type="http://schemas.openxmlformats.org/officeDocument/2006/relationships/tags" Target="../tags/tag3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4" Type="http://schemas.openxmlformats.org/officeDocument/2006/relationships/image" Target="../media/image102.png"/><Relationship Id="rId1" Type="http://schemas.openxmlformats.org/officeDocument/2006/relationships/tags" Target="../tags/tag42.x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" Type="http://schemas.openxmlformats.org/officeDocument/2006/relationships/tags" Target="../tags/tag43.xml"/><Relationship Id="rId2" Type="http://schemas.openxmlformats.org/officeDocument/2006/relationships/tags" Target="../tags/tag44.xml"/><Relationship Id="rId3" Type="http://schemas.openxmlformats.org/officeDocument/2006/relationships/tags" Target="../tags/tag45.xml"/><Relationship Id="rId4" Type="http://schemas.openxmlformats.org/officeDocument/2006/relationships/tags" Target="../tags/tag46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8.xml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" Type="http://schemas.openxmlformats.org/officeDocument/2006/relationships/tags" Target="../tags/tag47.xml"/><Relationship Id="rId2" Type="http://schemas.openxmlformats.org/officeDocument/2006/relationships/tags" Target="../tags/tag48.xml"/><Relationship Id="rId3" Type="http://schemas.openxmlformats.org/officeDocument/2006/relationships/tags" Target="../tags/tag49.xml"/><Relationship Id="rId4" Type="http://schemas.openxmlformats.org/officeDocument/2006/relationships/tags" Target="../tags/tag50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9.xml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0.xml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1" Type="http://schemas.openxmlformats.org/officeDocument/2006/relationships/tags" Target="../tags/tag51.xml"/><Relationship Id="rId2" Type="http://schemas.openxmlformats.org/officeDocument/2006/relationships/tags" Target="../tags/tag5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5225"/>
            <a:ext cx="2362200" cy="476251"/>
          </a:xfrm>
        </p:spPr>
        <p:txBody>
          <a:bodyPr/>
          <a:lstStyle/>
          <a:p>
            <a:pPr>
              <a:defRPr/>
            </a:pPr>
            <a:r>
              <a:rPr lang="en-US"/>
              <a:t>CIS 421/521 - Intro to AI</a:t>
            </a:r>
            <a:endParaRPr lang="en-US" dirty="0"/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24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20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AFDCBEF-3750-4195-9633-2C88223DFBEF}" type="slidenum">
              <a:rPr lang="en-US" altLang="en-US" sz="1400" b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400" b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219200" y="1320451"/>
            <a:ext cx="4876800" cy="2280000"/>
          </a:xfrm>
        </p:spPr>
        <p:txBody>
          <a:bodyPr/>
          <a:lstStyle/>
          <a:p>
            <a:r>
              <a:rPr lang="en-US" altLang="en-US" dirty="0" err="1" smtClean="0"/>
              <a:t>Expectimax</a:t>
            </a:r>
            <a:r>
              <a:rPr lang="en-US" altLang="en-US" dirty="0" smtClean="0"/>
              <a:t>, Utilities and MDPs</a:t>
            </a:r>
            <a:endParaRPr lang="en-US" altLang="en-US" dirty="0"/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-2376762" y="3733801"/>
            <a:ext cx="12192000" cy="1524000"/>
          </a:xfrm>
        </p:spPr>
        <p:txBody>
          <a:bodyPr/>
          <a:lstStyle/>
          <a:p>
            <a:r>
              <a:rPr lang="en-US" dirty="0"/>
              <a:t>Read AIMA Chapter 16.1-16.3,</a:t>
            </a:r>
          </a:p>
          <a:p>
            <a:r>
              <a:rPr lang="en-US" dirty="0"/>
              <a:t>and AIMA Chapter 17.1-17.3,</a:t>
            </a:r>
          </a:p>
          <a:p>
            <a:r>
              <a:rPr lang="en-US" dirty="0"/>
              <a:t>and Sutton and </a:t>
            </a:r>
            <a:r>
              <a:rPr lang="en-US" dirty="0" err="1"/>
              <a:t>Barto</a:t>
            </a:r>
            <a:r>
              <a:rPr lang="en-US" dirty="0"/>
              <a:t>, Chapter 3</a:t>
            </a:r>
          </a:p>
        </p:txBody>
      </p:sp>
      <p:pic>
        <p:nvPicPr>
          <p:cNvPr id="6" name="Picture 9" descr="http://aima.cs.berkeley.edu/cover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1418525"/>
            <a:ext cx="3719237" cy="482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" y="55654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Slides courtesy of Dan Klein and Pieter </a:t>
            </a:r>
            <a:r>
              <a:rPr lang="en-US" dirty="0" err="1" smtClean="0">
                <a:latin typeface="Calibri"/>
                <a:cs typeface="Calibri"/>
              </a:rPr>
              <a:t>Abbeel</a:t>
            </a:r>
            <a:r>
              <a:rPr lang="en-US" dirty="0">
                <a:latin typeface="Calibri"/>
                <a:cs typeface="Calibri"/>
              </a:rPr>
              <a:t/>
            </a:r>
            <a:br>
              <a:rPr lang="en-US" dirty="0">
                <a:latin typeface="Calibri"/>
                <a:cs typeface="Calibri"/>
              </a:rPr>
            </a:br>
            <a:r>
              <a:rPr lang="en-US" dirty="0" smtClean="0">
                <a:latin typeface="Calibri"/>
                <a:cs typeface="Calibri"/>
              </a:rPr>
              <a:t>University </a:t>
            </a:r>
            <a:r>
              <a:rPr lang="en-US" dirty="0">
                <a:latin typeface="Calibri"/>
                <a:cs typeface="Calibri"/>
              </a:rPr>
              <a:t>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16832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89144"/>
            <a:ext cx="8993833" cy="674208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048000"/>
            <a:ext cx="1662739" cy="15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28333" y="1356197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318" y="4826203"/>
            <a:ext cx="1554162" cy="176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 smtClean="0"/>
              <a:t>A </a:t>
            </a:r>
            <a:r>
              <a:rPr lang="en-US" sz="2000" dirty="0" smtClean="0">
                <a:solidFill>
                  <a:srgbClr val="CC0000"/>
                </a:solidFill>
              </a:rPr>
              <a:t>random variable</a:t>
            </a:r>
            <a:r>
              <a:rPr lang="en-US" sz="2000" dirty="0" smtClean="0"/>
              <a:t> represents an event whose outcome is unknown</a:t>
            </a:r>
          </a:p>
          <a:p>
            <a:pPr>
              <a:lnSpc>
                <a:spcPct val="80000"/>
              </a:lnSpc>
            </a:pPr>
            <a:r>
              <a:rPr lang="en-US" sz="2000" dirty="0" smtClean="0"/>
              <a:t>A </a:t>
            </a:r>
            <a:r>
              <a:rPr lang="en-US" sz="2000" dirty="0" smtClean="0">
                <a:solidFill>
                  <a:srgbClr val="CC0000"/>
                </a:solidFill>
              </a:rPr>
              <a:t>probability distribution</a:t>
            </a:r>
            <a:r>
              <a:rPr lang="en-US" sz="2000" dirty="0" smtClean="0"/>
              <a:t> is an assignment of weights to outcomes</a:t>
            </a:r>
          </a:p>
          <a:p>
            <a:pPr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000" dirty="0" smtClean="0"/>
              <a:t>Example: Traffic on freeway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Random variable: T = whether there’s traffic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Outcomes: T in {none, light, heavy}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Distribution: P(T=none) = 0.25, P(T=light) = 0.50, P(T=heavy) = 0.25</a:t>
            </a:r>
          </a:p>
          <a:p>
            <a:pPr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000" dirty="0" smtClean="0"/>
              <a:t>Some laws of probability (more later):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Probabilities are always non-negative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Probabilities over all possible outcomes sum to one</a:t>
            </a:r>
          </a:p>
          <a:p>
            <a:pPr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000" dirty="0" smtClean="0"/>
              <a:t>As we get more evidence, probabilities may change: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P(T=heavy) = 0.25, P(T=heavy | Hour=8am) = 0.60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We’ll talk about methods for reasoning and updating probabilities later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7000" y="19050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0.25</a:t>
            </a:r>
            <a:endParaRPr lang="en-US" sz="3200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87000" y="36576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0.50</a:t>
            </a:r>
            <a:endParaRPr lang="en-US" sz="3200" dirty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87000" y="551122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itchFamily="34" charset="0"/>
              </a:rPr>
              <a:t>0.25</a:t>
            </a:r>
            <a:endParaRPr lang="en-US" sz="3200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1519" y="4826203"/>
            <a:ext cx="1554162" cy="172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0" y="4800600"/>
            <a:ext cx="1643063" cy="15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915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 smtClean="0"/>
              <a:t>The expected value of a function of a random variable is the average, weighted by the probability distribution over outcomes</a:t>
            </a:r>
          </a:p>
          <a:p>
            <a:pPr lvl="4">
              <a:lnSpc>
                <a:spcPct val="90000"/>
              </a:lnSpc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2600" dirty="0" smtClean="0"/>
              <a:t>Example: How long to get to the airport?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 lvl="2">
              <a:lnSpc>
                <a:spcPct val="90000"/>
              </a:lnSpc>
            </a:pPr>
            <a:endParaRPr lang="en-US" sz="2000" dirty="0" smtClean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963" y="4813148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7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0.25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3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0.50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9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0.25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1824" y="42298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Probability: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97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20 min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83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30 min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69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60 min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1824" y="35440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Time: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8991600" y="3686253"/>
            <a:ext cx="838200" cy="9144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10800" y="3848833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35 min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6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x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62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x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48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x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196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libri"/>
                <a:cs typeface="Calibri"/>
              </a:rPr>
              <a:t>+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94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libri"/>
                <a:cs typeface="Calibri"/>
              </a:rPr>
              <a:t>+</a:t>
            </a:r>
            <a:endParaRPr lang="en-US" sz="360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7239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In </a:t>
            </a:r>
            <a:r>
              <a:rPr lang="en-US" sz="2400" dirty="0" err="1" smtClean="0">
                <a:latin typeface="Calibri"/>
                <a:cs typeface="Calibri"/>
              </a:rPr>
              <a:t>expectimax</a:t>
            </a:r>
            <a:r>
              <a:rPr lang="en-US" sz="2400" dirty="0" smtClean="0">
                <a:latin typeface="Calibri"/>
                <a:cs typeface="Calibri"/>
              </a:rPr>
              <a:t> search, we have a probabilistic model of how the opponent (or environment) will behave in any state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Model could be a simple uniform distribution (roll a die)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Model could be sophisticated and require a great deal of computation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We have a chance node for any outcome out of our control: opponent or environment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The model might say that adversarial actions are likely!</a:t>
            </a: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For now, assume each chance node magically comes along with probabilities that specify the distribution over its outcomes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What Probabilities to Use?</a:t>
            </a:r>
          </a:p>
        </p:txBody>
      </p:sp>
      <p:grpSp>
        <p:nvGrpSpPr>
          <p:cNvPr id="11268" name="Group 50"/>
          <p:cNvGrpSpPr>
            <a:grpSpLocks/>
          </p:cNvGrpSpPr>
          <p:nvPr/>
        </p:nvGrpSpPr>
        <p:grpSpPr bwMode="auto">
          <a:xfrm>
            <a:off x="8382001" y="1676400"/>
            <a:ext cx="2309813" cy="3733800"/>
            <a:chOff x="3408" y="1248"/>
            <a:chExt cx="1455" cy="2352"/>
          </a:xfrm>
        </p:grpSpPr>
        <p:sp>
          <p:nvSpPr>
            <p:cNvPr id="11271" name="AutoShape 27"/>
            <p:cNvSpPr>
              <a:spLocks noChangeArrowheads="1"/>
            </p:cNvSpPr>
            <p:nvPr/>
          </p:nvSpPr>
          <p:spPr bwMode="auto">
            <a:xfrm>
              <a:off x="4141" y="1248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72" name="AutoShape 28"/>
            <p:cNvCxnSpPr>
              <a:cxnSpLocks noChangeShapeType="1"/>
              <a:stCxn id="11271" idx="3"/>
              <a:endCxn id="11278" idx="0"/>
            </p:cNvCxnSpPr>
            <p:nvPr/>
          </p:nvCxnSpPr>
          <p:spPr bwMode="auto">
            <a:xfrm flipH="1">
              <a:off x="3871" y="1392"/>
              <a:ext cx="360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3" name="AutoShape 29"/>
            <p:cNvCxnSpPr>
              <a:cxnSpLocks noChangeShapeType="1"/>
              <a:stCxn id="11271" idx="3"/>
              <a:endCxn id="11279" idx="0"/>
            </p:cNvCxnSpPr>
            <p:nvPr/>
          </p:nvCxnSpPr>
          <p:spPr bwMode="auto">
            <a:xfrm>
              <a:off x="4231" y="1392"/>
              <a:ext cx="361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4" name="AutoShape 30"/>
            <p:cNvCxnSpPr>
              <a:cxnSpLocks noChangeShapeType="1"/>
            </p:cNvCxnSpPr>
            <p:nvPr/>
          </p:nvCxnSpPr>
          <p:spPr bwMode="auto">
            <a:xfrm flipH="1">
              <a:off x="3690" y="1861"/>
              <a:ext cx="181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5" name="AutoShape 31"/>
            <p:cNvCxnSpPr>
              <a:cxnSpLocks noChangeShapeType="1"/>
            </p:cNvCxnSpPr>
            <p:nvPr/>
          </p:nvCxnSpPr>
          <p:spPr bwMode="auto">
            <a:xfrm>
              <a:off x="3871" y="1861"/>
              <a:ext cx="144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6" name="AutoShape 32"/>
            <p:cNvCxnSpPr>
              <a:cxnSpLocks noChangeShapeType="1"/>
            </p:cNvCxnSpPr>
            <p:nvPr/>
          </p:nvCxnSpPr>
          <p:spPr bwMode="auto">
            <a:xfrm flipH="1">
              <a:off x="441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7" name="AutoShape 33"/>
            <p:cNvCxnSpPr>
              <a:cxnSpLocks noChangeShapeType="1"/>
            </p:cNvCxnSpPr>
            <p:nvPr/>
          </p:nvCxnSpPr>
          <p:spPr bwMode="auto">
            <a:xfrm>
              <a:off x="459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78" name="Oval 34"/>
            <p:cNvSpPr>
              <a:spLocks noChangeArrowheads="1"/>
            </p:cNvSpPr>
            <p:nvPr/>
          </p:nvSpPr>
          <p:spPr bwMode="auto">
            <a:xfrm>
              <a:off x="3780" y="168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79" name="Oval 35"/>
            <p:cNvSpPr>
              <a:spLocks noChangeArrowheads="1"/>
            </p:cNvSpPr>
            <p:nvPr/>
          </p:nvSpPr>
          <p:spPr bwMode="auto">
            <a:xfrm>
              <a:off x="4502" y="168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3" name="Oval 40"/>
            <p:cNvSpPr>
              <a:spLocks noChangeArrowheads="1"/>
            </p:cNvSpPr>
            <p:nvPr/>
          </p:nvSpPr>
          <p:spPr bwMode="auto">
            <a:xfrm>
              <a:off x="3961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4" name="Oval 41"/>
            <p:cNvSpPr>
              <a:spLocks noChangeArrowheads="1"/>
            </p:cNvSpPr>
            <p:nvPr/>
          </p:nvSpPr>
          <p:spPr bwMode="auto">
            <a:xfrm>
              <a:off x="4321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5" name="Oval 42"/>
            <p:cNvSpPr>
              <a:spLocks noChangeArrowheads="1"/>
            </p:cNvSpPr>
            <p:nvPr/>
          </p:nvSpPr>
          <p:spPr bwMode="auto">
            <a:xfrm>
              <a:off x="4682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86" name="AutoShape 43"/>
            <p:cNvCxnSpPr>
              <a:cxnSpLocks noChangeShapeType="1"/>
            </p:cNvCxnSpPr>
            <p:nvPr/>
          </p:nvCxnSpPr>
          <p:spPr bwMode="auto">
            <a:xfrm>
              <a:off x="3696" y="2496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87" name="Line 44"/>
            <p:cNvSpPr>
              <a:spLocks noChangeShapeType="1"/>
            </p:cNvSpPr>
            <p:nvPr/>
          </p:nvSpPr>
          <p:spPr bwMode="auto">
            <a:xfrm flipH="1">
              <a:off x="3552" y="2496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8" name="AutoShape 45"/>
            <p:cNvSpPr>
              <a:spLocks noChangeArrowheads="1"/>
            </p:cNvSpPr>
            <p:nvPr/>
          </p:nvSpPr>
          <p:spPr bwMode="auto">
            <a:xfrm>
              <a:off x="3456" y="2976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90" name="AutoShape 47"/>
            <p:cNvCxnSpPr>
              <a:cxnSpLocks noChangeShapeType="1"/>
            </p:cNvCxnSpPr>
            <p:nvPr/>
          </p:nvCxnSpPr>
          <p:spPr bwMode="auto">
            <a:xfrm>
              <a:off x="3552" y="3120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91" name="Line 48"/>
            <p:cNvSpPr>
              <a:spLocks noChangeShapeType="1"/>
            </p:cNvSpPr>
            <p:nvPr/>
          </p:nvSpPr>
          <p:spPr bwMode="auto">
            <a:xfrm flipH="1">
              <a:off x="3408" y="3120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92" name="Oval 39"/>
            <p:cNvSpPr>
              <a:spLocks noChangeArrowheads="1"/>
            </p:cNvSpPr>
            <p:nvPr/>
          </p:nvSpPr>
          <p:spPr bwMode="auto">
            <a:xfrm>
              <a:off x="3600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11269" name="Text Box 51"/>
          <p:cNvSpPr txBox="1">
            <a:spLocks noChangeArrowheads="1"/>
          </p:cNvSpPr>
          <p:nvPr/>
        </p:nvSpPr>
        <p:spPr bwMode="auto">
          <a:xfrm>
            <a:off x="8077200" y="5715000"/>
            <a:ext cx="38862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Having a probabilistic belief about </a:t>
            </a:r>
            <a:r>
              <a:rPr lang="en-US" i="1" dirty="0" smtClean="0">
                <a:solidFill>
                  <a:srgbClr val="CC0000"/>
                </a:solidFill>
                <a:latin typeface="Calibri"/>
                <a:cs typeface="Calibri"/>
              </a:rPr>
              <a:t>another </a:t>
            </a: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agent’s action does not mean that </a:t>
            </a:r>
            <a:r>
              <a:rPr lang="en-US" i="1" dirty="0" smtClean="0">
                <a:solidFill>
                  <a:srgbClr val="CC0000"/>
                </a:solidFill>
                <a:latin typeface="Calibri"/>
                <a:cs typeface="Calibri"/>
              </a:rPr>
              <a:t>the agent </a:t>
            </a: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is flipping any coins!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Probabilities?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Objectivist / frequentist answer: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Averages over repeated </a:t>
            </a:r>
            <a:r>
              <a:rPr lang="en-US" sz="2000" i="1" dirty="0" smtClean="0"/>
              <a:t>experiments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E.g. empirically estimating P(rain) from historical observation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Assertion about how future experiments will go (in the limit)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New evidence changes the </a:t>
            </a:r>
            <a:r>
              <a:rPr lang="en-US" sz="2000" i="1" dirty="0" smtClean="0"/>
              <a:t>reference class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Makes one think of </a:t>
            </a:r>
            <a:r>
              <a:rPr lang="en-US" sz="2000" i="1" dirty="0" smtClean="0"/>
              <a:t>inherently random</a:t>
            </a:r>
            <a:r>
              <a:rPr lang="en-US" sz="2000" dirty="0" smtClean="0"/>
              <a:t> events, like rolling dice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Subjectivist / Bayesian answer: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Degrees of belief about unobserved variables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E.g. an agent’s belief that it’s raining, given the temperature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E.g. </a:t>
            </a:r>
            <a:r>
              <a:rPr lang="en-US" sz="2000" dirty="0"/>
              <a:t>agent’s belief </a:t>
            </a:r>
            <a:r>
              <a:rPr lang="en-US" sz="2000" dirty="0" smtClean="0"/>
              <a:t>how an opponent will behave, given the state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Often </a:t>
            </a:r>
            <a:r>
              <a:rPr lang="en-US" sz="2000" i="1" dirty="0" smtClean="0"/>
              <a:t>learn </a:t>
            </a:r>
            <a:r>
              <a:rPr lang="en-US" sz="2000" dirty="0" smtClean="0"/>
              <a:t>probabilities from past experiences (more later)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New evidence </a:t>
            </a:r>
            <a:r>
              <a:rPr lang="en-US" sz="2000" i="1" dirty="0" smtClean="0"/>
              <a:t>updates beliefs </a:t>
            </a:r>
            <a:r>
              <a:rPr lang="en-US" sz="2000" dirty="0" smtClean="0"/>
              <a:t>(more later)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2974538"/>
            <a:ext cx="3748741" cy="388346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Informed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Let’s say you know that your opponent is actually running a depth 2 </a:t>
            </a:r>
            <a:r>
              <a:rPr lang="en-US" sz="2400" dirty="0" err="1" smtClean="0"/>
              <a:t>minimax</a:t>
            </a:r>
            <a:r>
              <a:rPr lang="en-US" sz="2400" dirty="0" smtClean="0"/>
              <a:t>, using the result 80% of the time, and moving randomly otherwise</a:t>
            </a:r>
          </a:p>
          <a:p>
            <a:r>
              <a:rPr lang="en-US" sz="2400" dirty="0" smtClean="0"/>
              <a:t>Question: What tree search should you use?  </a:t>
            </a:r>
          </a:p>
          <a:p>
            <a:endParaRPr lang="en-US" sz="2400" dirty="0"/>
          </a:p>
        </p:txBody>
      </p:sp>
      <p:sp>
        <p:nvSpPr>
          <p:cNvPr id="29" name="Cloud Callout 28"/>
          <p:cNvSpPr/>
          <p:nvPr/>
        </p:nvSpPr>
        <p:spPr>
          <a:xfrm>
            <a:off x="533400" y="3352800"/>
            <a:ext cx="2286000" cy="236220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914400" y="3886200"/>
            <a:ext cx="1524000" cy="943442"/>
            <a:chOff x="7620000" y="2801226"/>
            <a:chExt cx="3352800" cy="2075574"/>
          </a:xfrm>
        </p:grpSpPr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1" name="AutoShape 6"/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2" name="AutoShape 7"/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43" name="AutoShape 12"/>
            <p:cNvCxnSpPr>
              <a:cxnSpLocks noChangeShapeType="1"/>
              <a:stCxn id="40" idx="3"/>
              <a:endCxn id="41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3"/>
            <p:cNvCxnSpPr>
              <a:cxnSpLocks noChangeShapeType="1"/>
              <a:stCxn id="40" idx="3"/>
              <a:endCxn id="42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9" name="AutoShape 5"/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0" name="AutoShape 6"/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1" name="AutoShape 7"/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52" name="AutoShape 12"/>
            <p:cNvCxnSpPr>
              <a:cxnSpLocks noChangeShapeType="1"/>
              <a:stCxn id="49" idx="3"/>
              <a:endCxn id="50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13"/>
            <p:cNvCxnSpPr>
              <a:cxnSpLocks noChangeShapeType="1"/>
              <a:stCxn id="49" idx="3"/>
              <a:endCxn id="51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12"/>
            <p:cNvCxnSpPr>
              <a:cxnSpLocks noChangeShapeType="1"/>
              <a:stCxn id="58" idx="0"/>
              <a:endCxn id="40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5" name="AutoShape 13"/>
            <p:cNvCxnSpPr>
              <a:cxnSpLocks noChangeShapeType="1"/>
              <a:stCxn id="58" idx="0"/>
              <a:endCxn id="49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58" name="AutoShape 7"/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AutoShape 5"/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2" name="AutoShape 5"/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63" name="AutoShape 12"/>
            <p:cNvCxnSpPr>
              <a:cxnSpLocks noChangeShapeType="1"/>
              <a:stCxn id="41" idx="0"/>
              <a:endCxn id="61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4" name="AutoShape 13"/>
            <p:cNvCxnSpPr>
              <a:cxnSpLocks noChangeShapeType="1"/>
              <a:stCxn id="41" idx="0"/>
              <a:endCxn id="62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0" name="AutoShape 5"/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1" name="AutoShape 5"/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2" name="AutoShape 12"/>
            <p:cNvCxnSpPr>
              <a:cxnSpLocks noChangeShapeType="1"/>
              <a:stCxn id="42" idx="0"/>
              <a:endCxn id="70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3" name="AutoShape 13"/>
            <p:cNvCxnSpPr>
              <a:cxnSpLocks noChangeShapeType="1"/>
              <a:stCxn id="42" idx="0"/>
              <a:endCxn id="71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6" name="AutoShape 5"/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7" name="AutoShape 5"/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8" name="AutoShape 12"/>
            <p:cNvCxnSpPr>
              <a:cxnSpLocks noChangeShapeType="1"/>
              <a:endCxn id="76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" name="AutoShape 13"/>
            <p:cNvCxnSpPr>
              <a:cxnSpLocks noChangeShapeType="1"/>
              <a:endCxn id="77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AutoShape 5"/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1" name="AutoShape 5"/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82" name="AutoShape 12"/>
            <p:cNvCxnSpPr>
              <a:cxnSpLocks noChangeShapeType="1"/>
              <a:endCxn id="80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13"/>
            <p:cNvCxnSpPr>
              <a:cxnSpLocks noChangeShapeType="1"/>
              <a:endCxn id="81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86" name="TextBox 85"/>
          <p:cNvSpPr txBox="1"/>
          <p:nvPr/>
        </p:nvSpPr>
        <p:spPr>
          <a:xfrm>
            <a:off x="3285392" y="4114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0.1          0.9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88" name="Content Placeholder 2"/>
          <p:cNvSpPr txBox="1">
            <a:spLocks/>
          </p:cNvSpPr>
          <p:nvPr/>
        </p:nvSpPr>
        <p:spPr bwMode="auto">
          <a:xfrm>
            <a:off x="5943600" y="3047999"/>
            <a:ext cx="5918200" cy="323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Answer: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Expectimax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!</a:t>
            </a:r>
            <a:endParaRPr lang="en-US" sz="2400" kern="0" noProof="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 smtClean="0">
                <a:latin typeface="Calibri" pitchFamily="34" charset="0"/>
              </a:rPr>
              <a:t>To figure out EACH chance node’s probabilities, you have to run a simulation of your opponent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sz="2000" b="0" i="0" u="none" strike="noStrike" kern="0" cap="none" spc="0" normalizeH="0" baseline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This</a:t>
            </a:r>
            <a:r>
              <a:rPr kumimoji="0" lang="en-US" sz="2000" b="0" i="0" u="none" strike="noStrike" kern="0" cap="none" spc="0" normalizeH="0" dirty="0" smtClean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kind of thing gets very slow very quickly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 smtClean="0">
                <a:latin typeface="Calibri" pitchFamily="34" charset="0"/>
              </a:rPr>
              <a:t>Even worse if you have to simulate your opponent simulating you…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 smtClean="0">
                <a:latin typeface="Calibri" pitchFamily="34" charset="0"/>
              </a:rPr>
              <a:t>… except for </a:t>
            </a:r>
            <a:r>
              <a:rPr lang="en-US" sz="2000" kern="0" noProof="0" dirty="0" err="1" smtClean="0">
                <a:latin typeface="Calibri" pitchFamily="34" charset="0"/>
              </a:rPr>
              <a:t>minimax</a:t>
            </a:r>
            <a:r>
              <a:rPr lang="en-US" sz="2000" kern="0" noProof="0" dirty="0" smtClean="0">
                <a:latin typeface="Calibri" pitchFamily="34" charset="0"/>
              </a:rPr>
              <a:t>, which</a:t>
            </a:r>
            <a:r>
              <a:rPr lang="en-US" sz="2000" kern="0" dirty="0" smtClean="0">
                <a:latin typeface="Calibri" pitchFamily="34" charset="0"/>
              </a:rPr>
              <a:t> has the nice property that it all collapses into one game tree</a:t>
            </a:r>
            <a:endParaRPr lang="en-US" sz="2000" kern="0" noProof="0" dirty="0" smtClean="0">
              <a:latin typeface="Calibri" pitchFamily="34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429000" y="3048000"/>
            <a:ext cx="2133600" cy="2286000"/>
            <a:chOff x="3429000" y="3048000"/>
            <a:chExt cx="2133600" cy="2286000"/>
          </a:xfrm>
        </p:grpSpPr>
        <p:sp>
          <p:nvSpPr>
            <p:cNvPr id="4" name="AutoShape 27"/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" name="AutoShape 28"/>
            <p:cNvCxnSpPr>
              <a:cxnSpLocks noChangeShapeType="1"/>
              <a:stCxn id="4" idx="3"/>
              <a:endCxn id="11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" name="AutoShape 29"/>
            <p:cNvCxnSpPr>
              <a:cxnSpLocks noChangeShapeType="1"/>
              <a:stCxn id="4" idx="3"/>
              <a:endCxn id="12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" name="AutoShape 30"/>
            <p:cNvCxnSpPr>
              <a:cxnSpLocks noChangeShapeType="1"/>
              <a:stCxn id="11" idx="4"/>
              <a:endCxn id="18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" name="AutoShape 31"/>
            <p:cNvCxnSpPr>
              <a:cxnSpLocks noChangeShapeType="1"/>
              <a:stCxn id="11" idx="4"/>
              <a:endCxn id="21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AutoShape 32"/>
            <p:cNvCxnSpPr>
              <a:cxnSpLocks noChangeShapeType="1"/>
              <a:stCxn id="12" idx="4"/>
              <a:endCxn id="27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33"/>
            <p:cNvCxnSpPr>
              <a:cxnSpLocks noChangeShapeType="1"/>
              <a:stCxn id="12" idx="4"/>
              <a:endCxn id="28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" name="Oval 34"/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35"/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43"/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" name="Line 44"/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45"/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45"/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45"/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45"/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9" name="AutoShape 43"/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0" name="Line 44"/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1" name="AutoShape 43"/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2" name="Line 44"/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3" name="AutoShape 43"/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4" name="Line 44"/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Backgammon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1437"/>
            <a:ext cx="6553200" cy="4525963"/>
          </a:xfrm>
        </p:spPr>
        <p:txBody>
          <a:bodyPr/>
          <a:lstStyle/>
          <a:p>
            <a:r>
              <a:rPr lang="en-US" sz="2200" dirty="0" smtClean="0"/>
              <a:t>Dice rolls increase </a:t>
            </a:r>
            <a:r>
              <a:rPr lang="en-US" sz="2200" i="1" dirty="0" smtClean="0"/>
              <a:t>b</a:t>
            </a:r>
            <a:r>
              <a:rPr lang="en-US" sz="2200" dirty="0" smtClean="0"/>
              <a:t>: 21 possible rolls with 2 dice</a:t>
            </a:r>
          </a:p>
          <a:p>
            <a:pPr lvl="1"/>
            <a:r>
              <a:rPr lang="en-US" sz="2000" dirty="0" smtClean="0"/>
              <a:t>Backgammon </a:t>
            </a:r>
            <a:r>
              <a:rPr lang="en-US" sz="2000" dirty="0" smtClean="0">
                <a:sym typeface="Symbol" pitchFamily="18" charset="2"/>
              </a:rPr>
              <a:t></a:t>
            </a:r>
            <a:r>
              <a:rPr lang="en-US" sz="2000" dirty="0" smtClean="0"/>
              <a:t> 20 legal moves</a:t>
            </a:r>
          </a:p>
          <a:p>
            <a:pPr lvl="1"/>
            <a:r>
              <a:rPr lang="en-US" sz="2000" dirty="0" smtClean="0"/>
              <a:t>Depth 2 = 20 x (21 x 20)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 = 1.2 x 10</a:t>
            </a:r>
            <a:r>
              <a:rPr lang="en-US" sz="2000" baseline="30000" dirty="0" smtClean="0"/>
              <a:t>9</a:t>
            </a:r>
          </a:p>
          <a:p>
            <a:pPr lvl="4"/>
            <a:endParaRPr lang="en-US" sz="1200" dirty="0" smtClean="0"/>
          </a:p>
          <a:p>
            <a:r>
              <a:rPr lang="en-US" sz="2200" dirty="0" smtClean="0"/>
              <a:t>As depth increases, probability of reaching a given search node shrinks</a:t>
            </a:r>
          </a:p>
          <a:p>
            <a:pPr lvl="1"/>
            <a:r>
              <a:rPr lang="en-US" sz="2000" dirty="0" smtClean="0"/>
              <a:t>So usefulness of search is diminished</a:t>
            </a:r>
          </a:p>
          <a:p>
            <a:pPr lvl="1"/>
            <a:r>
              <a:rPr lang="en-US" sz="2000" dirty="0" smtClean="0"/>
              <a:t>So limiting depth is less damaging</a:t>
            </a:r>
          </a:p>
          <a:p>
            <a:pPr lvl="1"/>
            <a:r>
              <a:rPr lang="en-US" sz="2000" dirty="0" smtClean="0"/>
              <a:t>But pruning is trickier…</a:t>
            </a:r>
          </a:p>
          <a:p>
            <a:pPr lvl="4"/>
            <a:endParaRPr lang="en-US" sz="1200" dirty="0" smtClean="0"/>
          </a:p>
          <a:p>
            <a:r>
              <a:rPr lang="en-US" sz="2200" dirty="0" smtClean="0"/>
              <a:t>Historic AI: </a:t>
            </a:r>
            <a:r>
              <a:rPr lang="en-US" sz="2200" dirty="0" err="1" smtClean="0"/>
              <a:t>TDGammon</a:t>
            </a:r>
            <a:r>
              <a:rPr lang="en-US" sz="2200" dirty="0" smtClean="0"/>
              <a:t> uses depth-2 search + very good evaluation function + reinforcement learning: </a:t>
            </a:r>
            <a:br>
              <a:rPr lang="en-US" sz="2200" dirty="0" smtClean="0"/>
            </a:br>
            <a:r>
              <a:rPr lang="en-US" sz="2200" dirty="0" smtClean="0"/>
              <a:t>world-champion level play</a:t>
            </a:r>
          </a:p>
          <a:p>
            <a:pPr lvl="3"/>
            <a:endParaRPr lang="en-US" sz="1000" dirty="0" smtClean="0"/>
          </a:p>
          <a:p>
            <a:r>
              <a:rPr lang="en-US" sz="2200" dirty="0" smtClean="0"/>
              <a:t>1</a:t>
            </a:r>
            <a:r>
              <a:rPr lang="en-US" sz="2200" baseline="30000" dirty="0" smtClean="0"/>
              <a:t>st</a:t>
            </a:r>
            <a:r>
              <a:rPr lang="en-US" sz="2200" dirty="0" smtClean="0"/>
              <a:t> AI world champion in any game!</a:t>
            </a:r>
          </a:p>
        </p:txBody>
      </p:sp>
      <p:pic>
        <p:nvPicPr>
          <p:cNvPr id="9218" name="Picture 2" descr="http://upload.wikimedia.org/wikipedia/commons/3/30/Backgammon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1524000"/>
            <a:ext cx="4229100" cy="2819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01000" y="655022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latin typeface="Calibri" pitchFamily="34" charset="0"/>
              </a:rPr>
              <a:t>Image: Wikipedia</a:t>
            </a:r>
            <a:endParaRPr lang="en-US" sz="1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Mixed Layer Types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3276600" cy="5029200"/>
          </a:xfrm>
        </p:spPr>
        <p:txBody>
          <a:bodyPr/>
          <a:lstStyle/>
          <a:p>
            <a:r>
              <a:rPr lang="en-US" sz="2800" dirty="0" smtClean="0"/>
              <a:t>E.g. Backgammon</a:t>
            </a:r>
          </a:p>
          <a:p>
            <a:r>
              <a:rPr lang="en-US" sz="2800" dirty="0" err="1" smtClean="0"/>
              <a:t>Expectiminimax</a:t>
            </a:r>
            <a:endParaRPr lang="en-US" sz="2800" dirty="0" smtClean="0"/>
          </a:p>
          <a:p>
            <a:pPr lvl="1"/>
            <a:r>
              <a:rPr lang="en-US" sz="2400" dirty="0" smtClean="0"/>
              <a:t>Environment is an extra “random agent” player that moves after each min/max agent</a:t>
            </a:r>
          </a:p>
          <a:p>
            <a:pPr lvl="1"/>
            <a:r>
              <a:rPr lang="en-US" sz="2400" dirty="0" smtClean="0"/>
              <a:t>Each node computes the appropriate combination of its children</a:t>
            </a:r>
          </a:p>
          <a:p>
            <a:pPr lvl="1"/>
            <a:endParaRPr lang="en-US" sz="2200" dirty="0" smtClean="0"/>
          </a:p>
          <a:p>
            <a:endParaRPr lang="en-US" sz="2200" dirty="0" smtClean="0"/>
          </a:p>
        </p:txBody>
      </p:sp>
      <p:grpSp>
        <p:nvGrpSpPr>
          <p:cNvPr id="60" name="Group 59"/>
          <p:cNvGrpSpPr/>
          <p:nvPr/>
        </p:nvGrpSpPr>
        <p:grpSpPr>
          <a:xfrm>
            <a:off x="5943600" y="1600200"/>
            <a:ext cx="4191000" cy="4610100"/>
            <a:chOff x="7315200" y="1539240"/>
            <a:chExt cx="2133600" cy="2346960"/>
          </a:xfrm>
        </p:grpSpPr>
        <p:sp>
          <p:nvSpPr>
            <p:cNvPr id="15" name="AutoShape 27"/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28"/>
            <p:cNvCxnSpPr>
              <a:cxnSpLocks noChangeShapeType="1"/>
              <a:stCxn id="15" idx="3"/>
              <a:endCxn id="22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" name="AutoShape 29"/>
            <p:cNvCxnSpPr>
              <a:cxnSpLocks noChangeShapeType="1"/>
              <a:stCxn id="15" idx="3"/>
              <a:endCxn id="23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30"/>
            <p:cNvCxnSpPr>
              <a:cxnSpLocks noChangeShapeType="1"/>
              <a:stCxn id="22" idx="4"/>
              <a:endCxn id="30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31"/>
            <p:cNvCxnSpPr>
              <a:cxnSpLocks noChangeShapeType="1"/>
              <a:stCxn id="22" idx="4"/>
              <a:endCxn id="31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32"/>
            <p:cNvCxnSpPr>
              <a:cxnSpLocks noChangeShapeType="1"/>
              <a:stCxn id="23" idx="4"/>
              <a:endCxn id="32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33"/>
            <p:cNvCxnSpPr>
              <a:cxnSpLocks noChangeShapeType="1"/>
              <a:stCxn id="23" idx="4"/>
              <a:endCxn id="33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" name="Oval 34"/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35"/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27"/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AutoShape 27"/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AutoShape 27"/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27"/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2" name="AutoShape 32"/>
            <p:cNvCxnSpPr>
              <a:cxnSpLocks noChangeShapeType="1"/>
              <a:stCxn id="30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33"/>
            <p:cNvCxnSpPr>
              <a:cxnSpLocks noChangeShapeType="1"/>
              <a:stCxn id="30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32"/>
            <p:cNvCxnSpPr>
              <a:cxnSpLocks noChangeShapeType="1"/>
              <a:stCxn id="31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33"/>
            <p:cNvCxnSpPr>
              <a:cxnSpLocks noChangeShapeType="1"/>
              <a:stCxn id="31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32"/>
            <p:cNvCxnSpPr>
              <a:cxnSpLocks noChangeShapeType="1"/>
              <a:stCxn id="32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33"/>
            <p:cNvCxnSpPr>
              <a:cxnSpLocks noChangeShapeType="1"/>
              <a:stCxn id="32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32"/>
            <p:cNvCxnSpPr>
              <a:cxnSpLocks noChangeShapeType="1"/>
              <a:stCxn id="33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33"/>
            <p:cNvCxnSpPr>
              <a:cxnSpLocks noChangeShapeType="1"/>
              <a:stCxn id="33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2" name="TextBox 1"/>
          <p:cNvSpPr txBox="1"/>
          <p:nvPr/>
        </p:nvSpPr>
        <p:spPr>
          <a:xfrm>
            <a:off x="8895359" y="174242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 nodes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853952" y="3179666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Chance nodes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0468257" y="475336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 nodes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Utilities</a:t>
            </a:r>
            <a:endParaRPr lang="en-US" dirty="0"/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1219200" y="1320451"/>
            <a:ext cx="4876800" cy="22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kern="0" dirty="0" smtClean="0"/>
              <a:t>AIMA Chapter 16.1-16.3</a:t>
            </a:r>
            <a:endParaRPr lang="en-US" altLang="en-US" kern="0" dirty="0"/>
          </a:p>
        </p:txBody>
      </p:sp>
      <p:pic>
        <p:nvPicPr>
          <p:cNvPr id="4" name="Picture 9" descr="http://aima.cs.berkeley.edu/cover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1418525"/>
            <a:ext cx="3719237" cy="482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Maximum Expected Utility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46238"/>
            <a:ext cx="7924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Why should we average utilities?  Why not </a:t>
            </a:r>
            <a:r>
              <a:rPr lang="en-US" sz="2400" dirty="0" err="1" smtClean="0"/>
              <a:t>minimax</a:t>
            </a:r>
            <a:r>
              <a:rPr lang="en-US" sz="2400" dirty="0" smtClean="0"/>
              <a:t>?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Principle of maximum expected utility: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A rational agent should chose the action that </a:t>
            </a:r>
            <a:r>
              <a:rPr lang="en-US" sz="2000" dirty="0" smtClean="0">
                <a:solidFill>
                  <a:srgbClr val="CC0000"/>
                </a:solidFill>
              </a:rPr>
              <a:t>maximizes its expected utility, given its knowledge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r>
              <a:rPr lang="en-US" sz="2400" dirty="0" smtClean="0"/>
              <a:t>Questions:</a:t>
            </a:r>
          </a:p>
          <a:p>
            <a:pPr lvl="1"/>
            <a:r>
              <a:rPr lang="en-US" sz="2000" dirty="0" smtClean="0"/>
              <a:t>Where do utilities come from?</a:t>
            </a:r>
          </a:p>
          <a:p>
            <a:pPr lvl="1"/>
            <a:r>
              <a:rPr lang="en-US" sz="2000" dirty="0" smtClean="0"/>
              <a:t>How do we know such utilities even exist?</a:t>
            </a:r>
          </a:p>
          <a:p>
            <a:pPr lvl="1"/>
            <a:r>
              <a:rPr lang="en-US" sz="2000" dirty="0" smtClean="0"/>
              <a:t>How do we know that averaging even makes sense?</a:t>
            </a:r>
          </a:p>
          <a:p>
            <a:pPr lvl="1"/>
            <a:r>
              <a:rPr lang="en-US" sz="2000" dirty="0" smtClean="0"/>
              <a:t>What if our behavior (preferences) can’t be described by utilities?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 Outcomes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47800"/>
            <a:ext cx="7543800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743200" y="2414952"/>
            <a:ext cx="6553200" cy="386864"/>
            <a:chOff x="2743200" y="2414952"/>
            <a:chExt cx="6553200" cy="386864"/>
          </a:xfrm>
        </p:grpSpPr>
        <p:sp>
          <p:nvSpPr>
            <p:cNvPr id="33" name="AutoShape 6"/>
            <p:cNvSpPr>
              <a:spLocks noChangeArrowheads="1"/>
            </p:cNvSpPr>
            <p:nvPr/>
          </p:nvSpPr>
          <p:spPr bwMode="auto">
            <a:xfrm rot="10800000">
              <a:off x="2743200" y="2414952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4" name="AutoShape 6"/>
            <p:cNvSpPr>
              <a:spLocks noChangeArrowheads="1"/>
            </p:cNvSpPr>
            <p:nvPr/>
          </p:nvSpPr>
          <p:spPr bwMode="auto">
            <a:xfrm rot="10800000">
              <a:off x="44196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 rot="10800000">
              <a:off x="71628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6" name="AutoShape 6"/>
            <p:cNvSpPr>
              <a:spLocks noChangeArrowheads="1"/>
            </p:cNvSpPr>
            <p:nvPr/>
          </p:nvSpPr>
          <p:spPr bwMode="auto">
            <a:xfrm rot="10800000">
              <a:off x="8820150" y="2420816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Utilities to Use?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191000"/>
            <a:ext cx="11049000" cy="2362200"/>
          </a:xfrm>
        </p:spPr>
        <p:txBody>
          <a:bodyPr/>
          <a:lstStyle/>
          <a:p>
            <a:r>
              <a:rPr lang="en-US" sz="2400" dirty="0" smtClean="0"/>
              <a:t>For worst-case </a:t>
            </a:r>
            <a:r>
              <a:rPr lang="en-US" sz="2400" dirty="0" err="1" smtClean="0"/>
              <a:t>minimax</a:t>
            </a:r>
            <a:r>
              <a:rPr lang="en-US" sz="2400" dirty="0" smtClean="0"/>
              <a:t> reasoning, terminal function scale doesn’t matter</a:t>
            </a:r>
          </a:p>
          <a:p>
            <a:pPr lvl="1"/>
            <a:r>
              <a:rPr lang="en-US" sz="2400" dirty="0" smtClean="0"/>
              <a:t>We just want better states to have higher evaluations (get the ordering right)</a:t>
            </a:r>
          </a:p>
          <a:p>
            <a:pPr lvl="1"/>
            <a:r>
              <a:rPr lang="en-US" sz="2400" dirty="0" smtClean="0"/>
              <a:t>We call this </a:t>
            </a:r>
            <a:r>
              <a:rPr lang="en-US" sz="2400" dirty="0" smtClean="0">
                <a:solidFill>
                  <a:srgbClr val="C00000"/>
                </a:solidFill>
              </a:rPr>
              <a:t>insensitivity to monotonic transformations</a:t>
            </a:r>
          </a:p>
          <a:p>
            <a:pPr lvl="2"/>
            <a:endParaRPr lang="en-US" sz="1600" dirty="0" smtClean="0"/>
          </a:p>
          <a:p>
            <a:r>
              <a:rPr lang="en-US" sz="2400" dirty="0" smtClean="0"/>
              <a:t>For average-case </a:t>
            </a:r>
            <a:r>
              <a:rPr lang="en-US" sz="2400" dirty="0" err="1" smtClean="0"/>
              <a:t>expectimax</a:t>
            </a:r>
            <a:r>
              <a:rPr lang="en-US" sz="2400" dirty="0" smtClean="0"/>
              <a:t> reasoning, we need </a:t>
            </a:r>
            <a:r>
              <a:rPr lang="en-US" sz="2400" i="1" dirty="0" smtClean="0"/>
              <a:t>magnitudes</a:t>
            </a:r>
            <a:r>
              <a:rPr lang="en-US" sz="2400" dirty="0" smtClean="0"/>
              <a:t> to be meaningful</a:t>
            </a:r>
          </a:p>
        </p:txBody>
      </p:sp>
      <p:cxnSp>
        <p:nvCxnSpPr>
          <p:cNvPr id="10260" name="AutoShape 43"/>
          <p:cNvCxnSpPr>
            <a:cxnSpLocks noChangeShapeType="1"/>
            <a:stCxn id="10261" idx="4"/>
            <a:endCxn id="9" idx="0"/>
          </p:cNvCxnSpPr>
          <p:nvPr/>
        </p:nvCxnSpPr>
        <p:spPr bwMode="auto">
          <a:xfrm rot="16200000" flipH="1">
            <a:off x="30051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Rectangle 7"/>
          <p:cNvSpPr/>
          <p:nvPr/>
        </p:nvSpPr>
        <p:spPr bwMode="auto">
          <a:xfrm>
            <a:off x="24384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9718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</a:t>
            </a:r>
          </a:p>
        </p:txBody>
      </p:sp>
      <p:cxnSp>
        <p:nvCxnSpPr>
          <p:cNvPr id="10264" name="AutoShape 43"/>
          <p:cNvCxnSpPr>
            <a:cxnSpLocks noChangeShapeType="1"/>
            <a:stCxn id="10261" idx="4"/>
            <a:endCxn id="8" idx="0"/>
          </p:cNvCxnSpPr>
          <p:nvPr/>
        </p:nvCxnSpPr>
        <p:spPr bwMode="auto">
          <a:xfrm rot="5400000">
            <a:off x="27003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5" name="AutoShape 43"/>
          <p:cNvCxnSpPr>
            <a:cxnSpLocks noChangeShapeType="1"/>
            <a:stCxn id="10266" idx="4"/>
            <a:endCxn id="21" idx="0"/>
          </p:cNvCxnSpPr>
          <p:nvPr/>
        </p:nvCxnSpPr>
        <p:spPr bwMode="auto">
          <a:xfrm rot="16200000" flipH="1">
            <a:off x="47005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" name="Rectangle 19"/>
          <p:cNvSpPr/>
          <p:nvPr/>
        </p:nvSpPr>
        <p:spPr bwMode="auto">
          <a:xfrm>
            <a:off x="40386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7244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</a:t>
            </a:r>
          </a:p>
        </p:txBody>
      </p:sp>
      <p:cxnSp>
        <p:nvCxnSpPr>
          <p:cNvPr id="10269" name="AutoShape 43"/>
          <p:cNvCxnSpPr>
            <a:cxnSpLocks noChangeShapeType="1"/>
            <a:stCxn id="10266" idx="4"/>
            <a:endCxn id="20" idx="0"/>
          </p:cNvCxnSpPr>
          <p:nvPr/>
        </p:nvCxnSpPr>
        <p:spPr bwMode="auto">
          <a:xfrm rot="5400000">
            <a:off x="43576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43"/>
          <p:cNvCxnSpPr>
            <a:cxnSpLocks noChangeShapeType="1"/>
            <a:stCxn id="10272" idx="3"/>
            <a:endCxn id="10266" idx="0"/>
          </p:cNvCxnSpPr>
          <p:nvPr/>
        </p:nvCxnSpPr>
        <p:spPr bwMode="auto">
          <a:xfrm rot="16200000" flipH="1">
            <a:off x="4119563" y="1824037"/>
            <a:ext cx="228600" cy="84772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71" name="AutoShape 43"/>
          <p:cNvCxnSpPr>
            <a:cxnSpLocks noChangeShapeType="1"/>
            <a:stCxn id="10272" idx="3"/>
            <a:endCxn id="10261" idx="0"/>
          </p:cNvCxnSpPr>
          <p:nvPr/>
        </p:nvCxnSpPr>
        <p:spPr bwMode="auto">
          <a:xfrm rot="5400000">
            <a:off x="3271838" y="1843088"/>
            <a:ext cx="247650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272" name="Isosceles Triangle 32"/>
          <p:cNvSpPr>
            <a:spLocks noChangeArrowheads="1"/>
          </p:cNvSpPr>
          <p:nvPr/>
        </p:nvSpPr>
        <p:spPr bwMode="auto">
          <a:xfrm>
            <a:off x="35814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5791200" y="2971800"/>
            <a:ext cx="609600" cy="533400"/>
          </a:xfrm>
          <a:prstGeom prst="rightArrow">
            <a:avLst>
              <a:gd name="adj1" fmla="val 100000"/>
              <a:gd name="adj2" fmla="val 26972"/>
            </a:avLst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x</a:t>
            </a:r>
            <a:r>
              <a:rPr lang="en-US" baseline="30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0247" name="AutoShape 43"/>
          <p:cNvCxnSpPr>
            <a:cxnSpLocks noChangeShapeType="1"/>
            <a:stCxn id="10248" idx="4"/>
            <a:endCxn id="64" idx="0"/>
          </p:cNvCxnSpPr>
          <p:nvPr/>
        </p:nvCxnSpPr>
        <p:spPr bwMode="auto">
          <a:xfrm rot="16200000" flipH="1">
            <a:off x="74247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3" name="Rectangle 62"/>
          <p:cNvSpPr/>
          <p:nvPr/>
        </p:nvSpPr>
        <p:spPr bwMode="auto">
          <a:xfrm>
            <a:off x="68580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73914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1600</a:t>
            </a:r>
          </a:p>
        </p:txBody>
      </p:sp>
      <p:cxnSp>
        <p:nvCxnSpPr>
          <p:cNvPr id="10251" name="AutoShape 43"/>
          <p:cNvCxnSpPr>
            <a:cxnSpLocks noChangeShapeType="1"/>
            <a:stCxn id="10248" idx="4"/>
            <a:endCxn id="63" idx="0"/>
          </p:cNvCxnSpPr>
          <p:nvPr/>
        </p:nvCxnSpPr>
        <p:spPr bwMode="auto">
          <a:xfrm rot="5400000">
            <a:off x="71199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2" name="AutoShape 43"/>
          <p:cNvCxnSpPr>
            <a:cxnSpLocks noChangeShapeType="1"/>
            <a:stCxn id="10253" idx="4"/>
            <a:endCxn id="69" idx="0"/>
          </p:cNvCxnSpPr>
          <p:nvPr/>
        </p:nvCxnSpPr>
        <p:spPr bwMode="auto">
          <a:xfrm rot="16200000" flipH="1">
            <a:off x="91201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9" name="Group 38"/>
          <p:cNvGrpSpPr/>
          <p:nvPr/>
        </p:nvGrpSpPr>
        <p:grpSpPr>
          <a:xfrm>
            <a:off x="2762250" y="2362200"/>
            <a:ext cx="6534150" cy="457200"/>
            <a:chOff x="2762250" y="2362200"/>
            <a:chExt cx="6534150" cy="457200"/>
          </a:xfrm>
        </p:grpSpPr>
        <p:sp>
          <p:nvSpPr>
            <p:cNvPr id="10261" name="Oval 39"/>
            <p:cNvSpPr>
              <a:spLocks noChangeArrowheads="1"/>
            </p:cNvSpPr>
            <p:nvPr/>
          </p:nvSpPr>
          <p:spPr bwMode="auto">
            <a:xfrm>
              <a:off x="27622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6" name="Oval 39"/>
            <p:cNvSpPr>
              <a:spLocks noChangeArrowheads="1"/>
            </p:cNvSpPr>
            <p:nvPr/>
          </p:nvSpPr>
          <p:spPr bwMode="auto">
            <a:xfrm>
              <a:off x="44386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" name="Oval 39"/>
            <p:cNvSpPr>
              <a:spLocks noChangeArrowheads="1"/>
            </p:cNvSpPr>
            <p:nvPr/>
          </p:nvSpPr>
          <p:spPr bwMode="auto">
            <a:xfrm>
              <a:off x="71818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Oval 39"/>
            <p:cNvSpPr>
              <a:spLocks noChangeArrowheads="1"/>
            </p:cNvSpPr>
            <p:nvPr/>
          </p:nvSpPr>
          <p:spPr bwMode="auto">
            <a:xfrm>
              <a:off x="88582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" name="Rectangle 67"/>
          <p:cNvSpPr/>
          <p:nvPr/>
        </p:nvSpPr>
        <p:spPr bwMode="auto">
          <a:xfrm>
            <a:off x="84582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91440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900</a:t>
            </a:r>
          </a:p>
        </p:txBody>
      </p:sp>
      <p:cxnSp>
        <p:nvCxnSpPr>
          <p:cNvPr id="10256" name="AutoShape 43"/>
          <p:cNvCxnSpPr>
            <a:cxnSpLocks noChangeShapeType="1"/>
            <a:stCxn id="10253" idx="4"/>
            <a:endCxn id="68" idx="0"/>
          </p:cNvCxnSpPr>
          <p:nvPr/>
        </p:nvCxnSpPr>
        <p:spPr bwMode="auto">
          <a:xfrm rot="5400000">
            <a:off x="87772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7" name="AutoShape 43"/>
          <p:cNvCxnSpPr>
            <a:cxnSpLocks noChangeShapeType="1"/>
            <a:stCxn id="10259" idx="3"/>
            <a:endCxn id="10253" idx="0"/>
          </p:cNvCxnSpPr>
          <p:nvPr/>
        </p:nvCxnSpPr>
        <p:spPr bwMode="auto">
          <a:xfrm rot="16200000" flipH="1">
            <a:off x="8539162" y="1824037"/>
            <a:ext cx="228600" cy="847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" name="AutoShape 43"/>
          <p:cNvCxnSpPr>
            <a:cxnSpLocks noChangeShapeType="1"/>
            <a:stCxn id="10259" idx="3"/>
            <a:endCxn id="10248" idx="0"/>
          </p:cNvCxnSpPr>
          <p:nvPr/>
        </p:nvCxnSpPr>
        <p:spPr bwMode="auto">
          <a:xfrm rot="5400000">
            <a:off x="7691438" y="1843087"/>
            <a:ext cx="247650" cy="82867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59" name="Isosceles Triangle 72"/>
          <p:cNvSpPr>
            <a:spLocks noChangeArrowheads="1"/>
          </p:cNvSpPr>
          <p:nvPr/>
        </p:nvSpPr>
        <p:spPr bwMode="auto">
          <a:xfrm>
            <a:off x="80010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Utilities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334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CC0000"/>
                </a:solidFill>
              </a:rPr>
              <a:t>Utilities are functions from outcomes (states of the world) to real numbers that describe an agent’s preferences</a:t>
            </a:r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Where do utilities come from?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In a game, may be simple (+1/-1)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Utilities summarize the agent’s goals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Theorem: any “rational” preferences can be summarized as a utility function</a:t>
            </a:r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We hard-wire utilities and let behaviors emerge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Why don’t we let agents pick utilities?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Why don’t we prescribe behaviors?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400" dirty="0" smtClean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0343" y="1905000"/>
            <a:ext cx="1446714" cy="2133600"/>
          </a:xfrm>
          <a:prstGeom prst="rect">
            <a:avLst/>
          </a:prstGeom>
          <a:noFill/>
        </p:spPr>
      </p:pic>
      <p:pic>
        <p:nvPicPr>
          <p:cNvPr id="13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57903" t="75000" r="32764" b="9000"/>
          <a:stretch>
            <a:fillRect/>
          </a:stretch>
        </p:blipFill>
        <p:spPr bwMode="auto">
          <a:xfrm>
            <a:off x="6477000" y="2667000"/>
            <a:ext cx="1066800" cy="1219200"/>
          </a:xfrm>
          <a:prstGeom prst="rect">
            <a:avLst/>
          </a:prstGeom>
          <a:noFill/>
        </p:spPr>
      </p:pic>
      <p:pic>
        <p:nvPicPr>
          <p:cNvPr id="16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41236" t="67000" r="48764" b="9000"/>
          <a:stretch>
            <a:fillRect/>
          </a:stretch>
        </p:blipFill>
        <p:spPr bwMode="auto">
          <a:xfrm>
            <a:off x="8077200" y="2133600"/>
            <a:ext cx="1143000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4114800"/>
            <a:ext cx="2492375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2469" y="4411212"/>
            <a:ext cx="2748262" cy="225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0600" y="4343400"/>
            <a:ext cx="2233454" cy="23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Utilities: Uncertain Outcomes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5257800" y="1676400"/>
            <a:ext cx="762000" cy="533400"/>
          </a:xfrm>
          <a:prstGeom prst="triangle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95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848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cxnSp>
        <p:nvCxnSpPr>
          <p:cNvPr id="18" name="Straight Arrow Connector 17"/>
          <p:cNvCxnSpPr>
            <a:stCxn id="14" idx="3"/>
            <a:endCxn id="16" idx="0"/>
          </p:cNvCxnSpPr>
          <p:nvPr/>
        </p:nvCxnSpPr>
        <p:spPr>
          <a:xfrm>
            <a:off x="5638800" y="2209800"/>
            <a:ext cx="25146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3"/>
            <a:endCxn id="15" idx="0"/>
          </p:cNvCxnSpPr>
          <p:nvPr/>
        </p:nvCxnSpPr>
        <p:spPr>
          <a:xfrm flipH="1">
            <a:off x="3200400" y="2209800"/>
            <a:ext cx="24384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4"/>
          </p:cNvCxnSpPr>
          <p:nvPr/>
        </p:nvCxnSpPr>
        <p:spPr>
          <a:xfrm>
            <a:off x="3200400" y="3429000"/>
            <a:ext cx="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153400" y="3429000"/>
            <a:ext cx="1143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4"/>
          </p:cNvCxnSpPr>
          <p:nvPr/>
        </p:nvCxnSpPr>
        <p:spPr>
          <a:xfrm flipH="1">
            <a:off x="7086600" y="3429000"/>
            <a:ext cx="1066800" cy="9144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7" name="TextBox 29"/>
          <p:cNvSpPr txBox="1">
            <a:spLocks noChangeArrowheads="1"/>
          </p:cNvSpPr>
          <p:nvPr/>
        </p:nvSpPr>
        <p:spPr bwMode="auto">
          <a:xfrm>
            <a:off x="4191000" y="1219200"/>
            <a:ext cx="2971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Getting ice cream</a:t>
            </a:r>
          </a:p>
        </p:txBody>
      </p:sp>
      <p:sp>
        <p:nvSpPr>
          <p:cNvPr id="21518" name="TextBox 30"/>
          <p:cNvSpPr txBox="1">
            <a:spLocks noChangeArrowheads="1"/>
          </p:cNvSpPr>
          <p:nvPr/>
        </p:nvSpPr>
        <p:spPr bwMode="auto">
          <a:xfrm>
            <a:off x="2971800" y="2133600"/>
            <a:ext cx="2438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Get Single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21519" name="TextBox 31"/>
          <p:cNvSpPr txBox="1">
            <a:spLocks noChangeArrowheads="1"/>
          </p:cNvSpPr>
          <p:nvPr/>
        </p:nvSpPr>
        <p:spPr bwMode="auto">
          <a:xfrm>
            <a:off x="7162800" y="2133600"/>
            <a:ext cx="1600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Get Double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5376" name="TextBox 36"/>
          <p:cNvSpPr txBox="1">
            <a:spLocks noChangeArrowheads="1"/>
          </p:cNvSpPr>
          <p:nvPr/>
        </p:nvSpPr>
        <p:spPr bwMode="auto">
          <a:xfrm>
            <a:off x="670560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Oops</a:t>
            </a:r>
          </a:p>
        </p:txBody>
      </p:sp>
      <p:sp>
        <p:nvSpPr>
          <p:cNvPr id="15377" name="TextBox 37"/>
          <p:cNvSpPr txBox="1">
            <a:spLocks noChangeArrowheads="1"/>
          </p:cNvSpPr>
          <p:nvPr/>
        </p:nvSpPr>
        <p:spPr bwMode="auto">
          <a:xfrm>
            <a:off x="894764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 smtClean="0">
                <a:latin typeface="Calibri" pitchFamily="34" charset="0"/>
              </a:rPr>
              <a:t>Whew!</a:t>
            </a: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6" grpId="0"/>
      <p:bldP spid="153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7817" y="4584660"/>
            <a:ext cx="6506002" cy="177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Preferences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867400" cy="4525963"/>
          </a:xfrm>
        </p:spPr>
        <p:txBody>
          <a:bodyPr/>
          <a:lstStyle/>
          <a:p>
            <a:r>
              <a:rPr lang="en-US" sz="2400" dirty="0" smtClean="0"/>
              <a:t>An agent must have preferences among:</a:t>
            </a:r>
          </a:p>
          <a:p>
            <a:pPr lvl="1"/>
            <a:r>
              <a:rPr lang="en-US" sz="2000" dirty="0" smtClean="0"/>
              <a:t>Prizes: </a:t>
            </a:r>
            <a:r>
              <a:rPr lang="en-US" sz="2400" i="1" dirty="0" smtClean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A, B</a:t>
            </a:r>
            <a:r>
              <a:rPr lang="en-US" sz="2000" dirty="0" smtClean="0"/>
              <a:t>, etc.</a:t>
            </a:r>
          </a:p>
          <a:p>
            <a:pPr lvl="1"/>
            <a:r>
              <a:rPr lang="en-US" sz="2000" dirty="0" smtClean="0"/>
              <a:t>Lotteries: situations with uncertain prizes</a:t>
            </a:r>
          </a:p>
          <a:p>
            <a:endParaRPr lang="en-US" sz="24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400" dirty="0" smtClean="0"/>
              <a:t>Notation:</a:t>
            </a:r>
          </a:p>
          <a:p>
            <a:pPr lvl="1"/>
            <a:r>
              <a:rPr lang="en-US" sz="2000" dirty="0" smtClean="0"/>
              <a:t>Preference:</a:t>
            </a:r>
          </a:p>
          <a:p>
            <a:pPr lvl="1"/>
            <a:r>
              <a:rPr lang="en-US" sz="2000" dirty="0" smtClean="0"/>
              <a:t>Indifference:</a:t>
            </a:r>
          </a:p>
          <a:p>
            <a:endParaRPr lang="en-US" sz="2400" dirty="0" smtClean="0"/>
          </a:p>
        </p:txBody>
      </p:sp>
      <p:pic>
        <p:nvPicPr>
          <p:cNvPr id="22533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 r="85012" b="-16667"/>
          <a:stretch>
            <a:fillRect/>
          </a:stretch>
        </p:blipFill>
        <p:spPr bwMode="auto">
          <a:xfrm>
            <a:off x="2743200" y="4876800"/>
            <a:ext cx="91440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 r="77951" b="13253"/>
          <a:stretch>
            <a:fillRect/>
          </a:stretch>
        </p:blipFill>
        <p:spPr bwMode="auto">
          <a:xfrm>
            <a:off x="2743200" y="4522176"/>
            <a:ext cx="990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05000" y="3048000"/>
            <a:ext cx="2997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9677400" y="2219980"/>
            <a:ext cx="457200" cy="4572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Arrow Connector 10"/>
          <p:cNvCxnSpPr>
            <a:stCxn id="10" idx="4"/>
          </p:cNvCxnSpPr>
          <p:nvPr/>
        </p:nvCxnSpPr>
        <p:spPr>
          <a:xfrm flipH="1">
            <a:off x="9144000" y="2677180"/>
            <a:ext cx="762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906000" y="2677180"/>
            <a:ext cx="8382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839200" y="35915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                  B</a:t>
            </a:r>
            <a:endParaRPr lang="en-US" sz="28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67800" y="275338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p              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-p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534400" y="2057400"/>
            <a:ext cx="2819400" cy="2133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0678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Times New Roman" pitchFamily="18" charset="0"/>
              </a:rPr>
              <a:t>  A Lottery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770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Times New Roman" pitchFamily="18" charset="0"/>
              </a:rPr>
              <a:t>  A Prize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781800" y="2057400"/>
            <a:ext cx="8382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010400" y="22098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endParaRPr lang="en-US" sz="28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  <p:bldP spid="24" grpId="0"/>
      <p:bldP spid="25" grpId="0" animBg="1"/>
      <p:bldP spid="26" grpId="0"/>
      <p:bldP spid="27" grpId="0"/>
      <p:bldP spid="28" grpId="0" animBg="1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372615"/>
            <a:ext cx="7620000" cy="48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543" y="3272539"/>
            <a:ext cx="3642140" cy="3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10896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We want some constraints on preferences before we call them rational, such as: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For example: an agent with </a:t>
            </a:r>
            <a:r>
              <a:rPr lang="en-US" sz="2400" dirty="0" smtClean="0">
                <a:solidFill>
                  <a:srgbClr val="C00000"/>
                </a:solidFill>
              </a:rPr>
              <a:t>intransitive preferences</a:t>
            </a:r>
            <a:r>
              <a:rPr lang="en-US" sz="2400" dirty="0" smtClean="0"/>
              <a:t> can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C00000"/>
                </a:solidFill>
              </a:rPr>
              <a:t>	</a:t>
            </a:r>
            <a:r>
              <a:rPr lang="en-US" sz="2400" dirty="0" smtClean="0"/>
              <a:t>be induced to give away all of its money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If B &gt; C, then an agent with C would pay (say) 1 cent to get B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If A &gt; B, then an agent with B would pay (say) 1 cent to get A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If C &gt; A, then an agent with A would pay (say) 1 cent to get 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67000" y="2209800"/>
            <a:ext cx="6858000" cy="609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Rational Preferences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594840" y="2329160"/>
          <a:ext cx="36576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Equation" r:id="rId5" imgW="1815840" imgH="203040" progId="Equation.3">
                  <p:embed/>
                </p:oleObj>
              </mc:Choice>
              <mc:Fallback>
                <p:oleObj name="Equation" r:id="rId5" imgW="181584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840" y="2329160"/>
                        <a:ext cx="365760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19400" y="22815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Axiom of Transitivity: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594" y="1785276"/>
            <a:ext cx="5296017" cy="370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066800" y="1900535"/>
            <a:ext cx="5715000" cy="3657600"/>
          </a:xfrm>
          <a:prstGeom prst="roundRect">
            <a:avLst>
              <a:gd name="adj" fmla="val 93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Rational Preferences</a:t>
            </a:r>
          </a:p>
        </p:txBody>
      </p:sp>
      <p:pic>
        <p:nvPicPr>
          <p:cNvPr id="2355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2052935"/>
            <a:ext cx="5181600" cy="331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586293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Theorem: Rational preferences imply behavior describable as maximization of expected utility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1290935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The Axioms of Rationality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2214" y="1713765"/>
            <a:ext cx="2432050" cy="291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58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13538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/>
              <a:t>Theorem [Ramsey, 1931; von Neumann &amp; Morgenstern, 1944]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Given any preferences satisfying these constraints, there exists a real-valued</a:t>
            </a:r>
          </a:p>
          <a:p>
            <a:pPr lvl="1">
              <a:lnSpc>
                <a:spcPct val="80000"/>
              </a:lnSpc>
              <a:spcBef>
                <a:spcPts val="200"/>
              </a:spcBef>
              <a:buNone/>
            </a:pPr>
            <a:r>
              <a:rPr lang="en-US" sz="2000" dirty="0" smtClean="0"/>
              <a:t>	function U such that:</a:t>
            </a:r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lvl="1">
              <a:lnSpc>
                <a:spcPct val="80000"/>
              </a:lnSpc>
            </a:pPr>
            <a:endParaRPr lang="en-US" sz="2000" dirty="0" smtClean="0"/>
          </a:p>
          <a:p>
            <a:pPr lvl="1">
              <a:lnSpc>
                <a:spcPct val="80000"/>
              </a:lnSpc>
            </a:pPr>
            <a:r>
              <a:rPr lang="en-US" sz="2000" dirty="0" smtClean="0"/>
              <a:t>I.e. values assigned by U preserve preferences of both prizes and lotteries!</a:t>
            </a:r>
          </a:p>
          <a:p>
            <a:pPr lvl="2">
              <a:lnSpc>
                <a:spcPct val="80000"/>
              </a:lnSpc>
            </a:pPr>
            <a:endParaRPr lang="en-US" sz="1600" dirty="0" smtClean="0"/>
          </a:p>
          <a:p>
            <a:pPr lvl="2">
              <a:lnSpc>
                <a:spcPct val="80000"/>
              </a:lnSpc>
            </a:pPr>
            <a:endParaRPr lang="en-US" sz="16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Maximum expected utility (MEU) principle: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Choose the action that maximizes expected utility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Note: an agent can be entirely rational (consistent with MEU) without ever representing or manipulating utilities and probabilities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/>
              <a:t>E.g., a lookup table for perfect tic-tac-toe, a reflex vacuum cleaner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MEU Principle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2773362"/>
            <a:ext cx="5889625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764" y="1276350"/>
            <a:ext cx="5960434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Utilities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1459" y="1726213"/>
            <a:ext cx="3615489" cy="343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Utility Scales</a:t>
            </a:r>
          </a:p>
        </p:txBody>
      </p:sp>
      <p:sp>
        <p:nvSpPr>
          <p:cNvPr id="116019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8994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CC0000"/>
                </a:solidFill>
              </a:rPr>
              <a:t>Normalized utilities</a:t>
            </a:r>
            <a:r>
              <a:rPr lang="en-US" sz="2400" dirty="0" smtClean="0"/>
              <a:t>: u</a:t>
            </a:r>
            <a:r>
              <a:rPr lang="en-US" sz="2400" baseline="-25000" dirty="0" smtClean="0"/>
              <a:t>+</a:t>
            </a:r>
            <a:r>
              <a:rPr lang="en-US" sz="2400" dirty="0" smtClean="0"/>
              <a:t> = 1.0, u</a:t>
            </a:r>
            <a:r>
              <a:rPr lang="en-US" sz="2400" baseline="-25000" dirty="0" smtClean="0"/>
              <a:t>-</a:t>
            </a:r>
            <a:r>
              <a:rPr lang="en-US" sz="2400" dirty="0" smtClean="0"/>
              <a:t> = 0.0</a:t>
            </a:r>
          </a:p>
          <a:p>
            <a:pPr>
              <a:lnSpc>
                <a:spcPct val="80000"/>
              </a:lnSpc>
            </a:pPr>
            <a:endParaRPr lang="en-US" sz="1600" dirty="0" smtClean="0"/>
          </a:p>
          <a:p>
            <a:pPr>
              <a:lnSpc>
                <a:spcPct val="80000"/>
              </a:lnSpc>
            </a:pPr>
            <a:r>
              <a:rPr lang="en-US" sz="2400" dirty="0" err="1" smtClean="0">
                <a:solidFill>
                  <a:srgbClr val="CC0000"/>
                </a:solidFill>
              </a:rPr>
              <a:t>Micromorts</a:t>
            </a:r>
            <a:r>
              <a:rPr lang="en-US" sz="2400" dirty="0" smtClean="0"/>
              <a:t>: one-millionth chance of death, useful for paying to reduce product risks, etc.</a:t>
            </a:r>
          </a:p>
          <a:p>
            <a:pPr>
              <a:lnSpc>
                <a:spcPct val="80000"/>
              </a:lnSpc>
            </a:pPr>
            <a:endParaRPr lang="en-US" sz="1600" dirty="0" smtClean="0"/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CC0000"/>
                </a:solidFill>
              </a:rPr>
              <a:t>QALYs</a:t>
            </a:r>
            <a:r>
              <a:rPr lang="en-US" sz="2400" dirty="0" smtClean="0"/>
              <a:t>: quality-adjusted life years, useful for medical decisions involving substantial risk</a:t>
            </a:r>
          </a:p>
          <a:p>
            <a:pPr>
              <a:lnSpc>
                <a:spcPct val="80000"/>
              </a:lnSpc>
            </a:pPr>
            <a:endParaRPr lang="en-US" sz="16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Note: behavior is invariant under positive linear transformation</a:t>
            </a:r>
          </a:p>
          <a:p>
            <a:pPr>
              <a:lnSpc>
                <a:spcPct val="80000"/>
              </a:lnSpc>
            </a:pPr>
            <a:endParaRPr lang="en-US" sz="1800" dirty="0" smtClean="0"/>
          </a:p>
          <a:p>
            <a:pPr>
              <a:lnSpc>
                <a:spcPct val="80000"/>
              </a:lnSpc>
            </a:pPr>
            <a:endParaRPr lang="en-US" sz="1800" dirty="0" smtClean="0"/>
          </a:p>
          <a:p>
            <a:pPr>
              <a:lnSpc>
                <a:spcPct val="80000"/>
              </a:lnSpc>
            </a:pPr>
            <a:endParaRPr lang="en-US" sz="1800" dirty="0" smtClean="0"/>
          </a:p>
          <a:p>
            <a:pPr>
              <a:lnSpc>
                <a:spcPct val="80000"/>
              </a:lnSpc>
            </a:pPr>
            <a:endParaRPr lang="en-US" sz="1800" dirty="0" smtClean="0"/>
          </a:p>
          <a:p>
            <a:pPr>
              <a:lnSpc>
                <a:spcPct val="80000"/>
              </a:lnSpc>
            </a:pPr>
            <a:r>
              <a:rPr lang="en-US" sz="2400" dirty="0" smtClean="0"/>
              <a:t>With deterministic prizes only (no lottery choices), only </a:t>
            </a:r>
            <a:r>
              <a:rPr lang="en-US" sz="2400" dirty="0" smtClean="0">
                <a:solidFill>
                  <a:srgbClr val="CC0000"/>
                </a:solidFill>
              </a:rPr>
              <a:t>ordinal utility</a:t>
            </a:r>
            <a:r>
              <a:rPr lang="en-US" sz="2400" dirty="0" smtClean="0"/>
              <a:t> can be determined, i.e., total order on prizes</a:t>
            </a:r>
          </a:p>
        </p:txBody>
      </p:sp>
      <p:pic>
        <p:nvPicPr>
          <p:cNvPr id="116019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4724400"/>
            <a:ext cx="5792788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Worst-Case vs. Average Case</a:t>
            </a:r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57912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5029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6553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4648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53340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6172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5219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981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4838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5219700" y="33528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6362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6743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6194425" y="2057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7010400" y="2971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sp>
        <p:nvSpPr>
          <p:cNvPr id="24" name="Oval 15"/>
          <p:cNvSpPr>
            <a:spLocks noChangeArrowheads="1"/>
          </p:cNvSpPr>
          <p:nvPr/>
        </p:nvSpPr>
        <p:spPr bwMode="auto">
          <a:xfrm>
            <a:off x="5029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6553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2578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Idea: Uncertain outcomes controlled by chance, not an adversary!</a:t>
            </a:r>
            <a:endParaRPr lang="en-US" sz="2800" dirty="0"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460973"/>
            <a:ext cx="2895600" cy="24998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210" y="1460973"/>
            <a:ext cx="2432979" cy="2162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11379200" cy="4729164"/>
          </a:xfrm>
        </p:spPr>
        <p:txBody>
          <a:bodyPr/>
          <a:lstStyle/>
          <a:p>
            <a:r>
              <a:rPr lang="en-US" sz="2400" dirty="0" smtClean="0"/>
              <a:t>Utilities map states to real numbers. Which numbers?</a:t>
            </a:r>
          </a:p>
          <a:p>
            <a:r>
              <a:rPr lang="en-US" sz="2400" dirty="0" smtClean="0"/>
              <a:t>Standard approach to assessment (elicitation) of human utilities:</a:t>
            </a:r>
          </a:p>
          <a:p>
            <a:pPr lvl="1"/>
            <a:r>
              <a:rPr lang="en-US" sz="2200" dirty="0" smtClean="0"/>
              <a:t>Compare a prize A to a </a:t>
            </a:r>
            <a:r>
              <a:rPr lang="en-US" sz="2200" dirty="0" smtClean="0">
                <a:solidFill>
                  <a:srgbClr val="CC0000"/>
                </a:solidFill>
              </a:rPr>
              <a:t>standard lottery</a:t>
            </a:r>
            <a:r>
              <a:rPr lang="en-US" sz="2200" dirty="0" smtClean="0"/>
              <a:t> </a:t>
            </a:r>
            <a:r>
              <a:rPr lang="en-US" sz="2200" dirty="0" err="1" smtClean="0"/>
              <a:t>L</a:t>
            </a:r>
            <a:r>
              <a:rPr lang="en-US" sz="2200" baseline="-25000" dirty="0" err="1" smtClean="0"/>
              <a:t>p</a:t>
            </a:r>
            <a:r>
              <a:rPr lang="en-US" sz="2200" dirty="0" smtClean="0"/>
              <a:t> between</a:t>
            </a:r>
          </a:p>
          <a:p>
            <a:pPr lvl="2"/>
            <a:r>
              <a:rPr lang="en-US" sz="2000" dirty="0" smtClean="0"/>
              <a:t>“best possible prize” u</a:t>
            </a:r>
            <a:r>
              <a:rPr lang="en-US" sz="2000" baseline="-25000" dirty="0" smtClean="0"/>
              <a:t>+</a:t>
            </a:r>
            <a:r>
              <a:rPr lang="en-US" sz="2000" dirty="0" smtClean="0"/>
              <a:t> with probability p</a:t>
            </a:r>
          </a:p>
          <a:p>
            <a:pPr lvl="2"/>
            <a:r>
              <a:rPr lang="en-US" sz="2000" dirty="0" smtClean="0"/>
              <a:t>“worst possible catastrophe” u</a:t>
            </a:r>
            <a:r>
              <a:rPr lang="en-US" sz="2000" baseline="-25000" dirty="0" smtClean="0"/>
              <a:t>-</a:t>
            </a:r>
            <a:r>
              <a:rPr lang="en-US" sz="2000" dirty="0" smtClean="0"/>
              <a:t> with probability 1-p</a:t>
            </a:r>
          </a:p>
          <a:p>
            <a:pPr lvl="1"/>
            <a:r>
              <a:rPr lang="en-US" sz="2200" dirty="0" smtClean="0"/>
              <a:t>Adjust lottery probability p until indifference: A ~ </a:t>
            </a:r>
            <a:r>
              <a:rPr lang="en-US" sz="2200" dirty="0" err="1" smtClean="0"/>
              <a:t>L</a:t>
            </a:r>
            <a:r>
              <a:rPr lang="en-US" sz="2200" baseline="-25000" dirty="0" err="1" smtClean="0"/>
              <a:t>p</a:t>
            </a:r>
            <a:endParaRPr lang="en-US" sz="2200" baseline="-25000" dirty="0" smtClean="0"/>
          </a:p>
          <a:p>
            <a:pPr lvl="1"/>
            <a:r>
              <a:rPr lang="en-US" sz="2200" dirty="0" smtClean="0"/>
              <a:t>Resulting p is a utility in [0,1]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313" y="2712720"/>
            <a:ext cx="848743" cy="8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9516" y="1395953"/>
            <a:ext cx="2805152" cy="230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Human Utilities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 l="24887" t="41739" r="68892" b="37391"/>
          <a:stretch>
            <a:fillRect/>
          </a:stretch>
        </p:blipFill>
        <p:spPr bwMode="auto">
          <a:xfrm>
            <a:off x="3810000" y="4876800"/>
            <a:ext cx="91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817576" y="48768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  <a:cs typeface="Times New Roman" pitchFamily="18" charset="0"/>
              </a:rPr>
              <a:t>0.999999                              0.000001</a:t>
            </a:r>
            <a:endParaRPr lang="en-US" sz="2400" dirty="0"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8800" y="56388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No change</a:t>
            </a:r>
            <a:endParaRPr lang="en-US" sz="2800" i="1" dirty="0">
              <a:solidFill>
                <a:srgbClr val="C00000"/>
              </a:solidFill>
              <a:latin typeface="Calibri" pitchFamily="34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410200" y="4191000"/>
            <a:ext cx="5486400" cy="2133600"/>
            <a:chOff x="5410200" y="4191000"/>
            <a:chExt cx="5486400" cy="2133600"/>
          </a:xfrm>
        </p:grpSpPr>
        <p:sp>
          <p:nvSpPr>
            <p:cNvPr id="12" name="Oval 11"/>
            <p:cNvSpPr/>
            <p:nvPr/>
          </p:nvSpPr>
          <p:spPr>
            <a:xfrm>
              <a:off x="7772400" y="4419600"/>
              <a:ext cx="457200" cy="457200"/>
            </a:xfrm>
            <a:prstGeom prst="ellipse">
              <a:avLst/>
            </a:prstGeom>
            <a:solidFill>
              <a:srgbClr val="B5EDC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Straight Arrow Connector 12"/>
            <p:cNvCxnSpPr>
              <a:stCxn id="12" idx="4"/>
            </p:cNvCxnSpPr>
            <p:nvPr/>
          </p:nvCxnSpPr>
          <p:spPr>
            <a:xfrm flipH="1">
              <a:off x="6553200" y="4876800"/>
              <a:ext cx="14478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4"/>
            </p:cNvCxnSpPr>
            <p:nvPr/>
          </p:nvCxnSpPr>
          <p:spPr>
            <a:xfrm>
              <a:off x="8001000" y="4876800"/>
              <a:ext cx="17526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5410200" y="4191000"/>
              <a:ext cx="5486400" cy="2133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676400" y="4800600"/>
            <a:ext cx="2438400" cy="838200"/>
            <a:chOff x="6858000" y="3505200"/>
            <a:chExt cx="2438400" cy="838200"/>
          </a:xfrm>
        </p:grpSpPr>
        <p:sp>
          <p:nvSpPr>
            <p:cNvPr id="18" name="Rounded Rectangle 17"/>
            <p:cNvSpPr/>
            <p:nvPr/>
          </p:nvSpPr>
          <p:spPr>
            <a:xfrm>
              <a:off x="6858000" y="3505200"/>
              <a:ext cx="1600200" cy="838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10400" y="3657600"/>
              <a:ext cx="228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smtClean="0">
                  <a:solidFill>
                    <a:srgbClr val="C00000"/>
                  </a:solidFill>
                  <a:latin typeface="Calibri" pitchFamily="34" charset="0"/>
                  <a:cs typeface="Times New Roman" pitchFamily="18" charset="0"/>
                </a:rPr>
                <a:t>Pay $30</a:t>
              </a:r>
              <a:endParaRPr lang="en-US" sz="28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610600" y="56388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Instant death</a:t>
            </a:r>
            <a:endParaRPr lang="en-US" sz="2800" i="1" dirty="0">
              <a:solidFill>
                <a:srgbClr val="C00000"/>
              </a:solidFill>
              <a:latin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973" y="1711325"/>
            <a:ext cx="4935903" cy="283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 l="9668" t="3678" r="2053"/>
          <a:stretch>
            <a:fillRect/>
          </a:stretch>
        </p:blipFill>
        <p:spPr bwMode="auto">
          <a:xfrm>
            <a:off x="1752600" y="4267200"/>
            <a:ext cx="3276600" cy="224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Money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001000" cy="4953000"/>
          </a:xfrm>
        </p:spPr>
        <p:txBody>
          <a:bodyPr/>
          <a:lstStyle/>
          <a:p>
            <a:pPr>
              <a:defRPr/>
            </a:pPr>
            <a:r>
              <a:rPr lang="en-US" sz="2000" dirty="0" smtClean="0"/>
              <a:t>Money </a:t>
            </a:r>
            <a:r>
              <a:rPr lang="en-US" sz="2000" u="sng" dirty="0" smtClean="0"/>
              <a:t>does </a:t>
            </a:r>
            <a:r>
              <a:rPr lang="en-US" sz="2000" u="sng" dirty="0" smtClean="0">
                <a:solidFill>
                  <a:schemeClr val="accent6"/>
                </a:solidFill>
              </a:rPr>
              <a:t>not</a:t>
            </a:r>
            <a:r>
              <a:rPr lang="en-US" sz="2000" dirty="0" smtClean="0">
                <a:solidFill>
                  <a:srgbClr val="CC0000"/>
                </a:solidFill>
              </a:rPr>
              <a:t> </a:t>
            </a:r>
            <a:r>
              <a:rPr lang="en-US" sz="2000" dirty="0" smtClean="0"/>
              <a:t>behave as a utility function, but we can talk about the utility of having money (or being in debt)</a:t>
            </a:r>
          </a:p>
          <a:p>
            <a:pPr>
              <a:defRPr/>
            </a:pPr>
            <a:r>
              <a:rPr lang="en-US" sz="2000" dirty="0" smtClean="0"/>
              <a:t>Given a lottery L = [p, $X; (1-p), $Y]</a:t>
            </a:r>
            <a:endParaRPr lang="en-US" sz="2000" dirty="0" smtClean="0">
              <a:solidFill>
                <a:schemeClr val="tx1"/>
              </a:solidFill>
            </a:endParaRPr>
          </a:p>
          <a:p>
            <a:pPr lvl="1">
              <a:defRPr/>
            </a:pPr>
            <a:r>
              <a:rPr lang="en-US" sz="2000" dirty="0" smtClean="0"/>
              <a:t>The </a:t>
            </a:r>
            <a:r>
              <a:rPr lang="en-US" sz="2000" dirty="0" smtClean="0">
                <a:solidFill>
                  <a:srgbClr val="CC0000"/>
                </a:solidFill>
              </a:rPr>
              <a:t>expected monetary value </a:t>
            </a:r>
            <a:r>
              <a:rPr lang="en-US" sz="2000" dirty="0" smtClean="0"/>
              <a:t>EMV(L) is p*X + (1-p)*Y</a:t>
            </a:r>
          </a:p>
          <a:p>
            <a:pPr lvl="1">
              <a:defRPr/>
            </a:pPr>
            <a:r>
              <a:rPr lang="en-US" sz="2000" dirty="0" smtClean="0"/>
              <a:t>U(L) = p*U($X) + (1-p)*U($Y)</a:t>
            </a:r>
          </a:p>
          <a:p>
            <a:pPr lvl="1">
              <a:defRPr/>
            </a:pPr>
            <a:r>
              <a:rPr lang="en-US" sz="2000" dirty="0" smtClean="0"/>
              <a:t>Typically, U(L) &lt; U( EMV(L) )</a:t>
            </a:r>
          </a:p>
          <a:p>
            <a:pPr lvl="1">
              <a:defRPr/>
            </a:pPr>
            <a:r>
              <a:rPr lang="en-US" sz="2000" dirty="0" smtClean="0"/>
              <a:t>In this sense, people are </a:t>
            </a:r>
            <a:r>
              <a:rPr lang="en-US" sz="2000" dirty="0" smtClean="0">
                <a:solidFill>
                  <a:srgbClr val="CC0000"/>
                </a:solidFill>
              </a:rPr>
              <a:t>risk-averse</a:t>
            </a:r>
          </a:p>
          <a:p>
            <a:pPr lvl="1">
              <a:defRPr/>
            </a:pPr>
            <a:r>
              <a:rPr lang="en-US" sz="2000" dirty="0" smtClean="0"/>
              <a:t>When deep in debt, people are </a:t>
            </a:r>
            <a:r>
              <a:rPr lang="en-US" sz="2000" dirty="0" smtClean="0">
                <a:solidFill>
                  <a:srgbClr val="CC0000"/>
                </a:solidFill>
              </a:rPr>
              <a:t>risk-prone</a:t>
            </a:r>
          </a:p>
          <a:p>
            <a:pPr lvl="1">
              <a:defRPr/>
            </a:pP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0307" y="1589883"/>
            <a:ext cx="5835256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Insurance</a:t>
            </a:r>
          </a:p>
        </p:txBody>
      </p:sp>
      <p:sp>
        <p:nvSpPr>
          <p:cNvPr id="116121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0"/>
            <a:ext cx="5842000" cy="4927599"/>
          </a:xfrm>
        </p:spPr>
        <p:txBody>
          <a:bodyPr/>
          <a:lstStyle/>
          <a:p>
            <a:r>
              <a:rPr lang="en-US" sz="2400" dirty="0" smtClean="0"/>
              <a:t>Consider the lottery </a:t>
            </a:r>
            <a:r>
              <a:rPr lang="en-US" sz="2400" dirty="0" smtClean="0">
                <a:solidFill>
                  <a:srgbClr val="CC0000"/>
                </a:solidFill>
              </a:rPr>
              <a:t>[0.5, $1000;  0.5, $0]</a:t>
            </a:r>
            <a:endParaRPr lang="en-US" sz="2400" dirty="0" smtClean="0"/>
          </a:p>
          <a:p>
            <a:pPr lvl="1"/>
            <a:r>
              <a:rPr lang="en-US" sz="2000" dirty="0" smtClean="0"/>
              <a:t>What is its </a:t>
            </a:r>
            <a:r>
              <a:rPr lang="en-US" sz="2000" dirty="0" smtClean="0">
                <a:solidFill>
                  <a:srgbClr val="CC0000"/>
                </a:solidFill>
              </a:rPr>
              <a:t>expected monetary value</a:t>
            </a:r>
            <a:r>
              <a:rPr lang="en-US" sz="2000" dirty="0" smtClean="0"/>
              <a:t>?  ($500)</a:t>
            </a:r>
          </a:p>
          <a:p>
            <a:pPr lvl="1"/>
            <a:r>
              <a:rPr lang="en-US" sz="2000" dirty="0" smtClean="0"/>
              <a:t>What is its </a:t>
            </a:r>
            <a:r>
              <a:rPr lang="en-US" sz="2000" dirty="0" smtClean="0">
                <a:solidFill>
                  <a:srgbClr val="CC0000"/>
                </a:solidFill>
              </a:rPr>
              <a:t>certainty equivalent</a:t>
            </a:r>
            <a:r>
              <a:rPr lang="en-US" sz="2000" dirty="0" smtClean="0"/>
              <a:t>?</a:t>
            </a:r>
          </a:p>
          <a:p>
            <a:pPr lvl="2"/>
            <a:r>
              <a:rPr lang="en-US" sz="1800" dirty="0" smtClean="0"/>
              <a:t>Monetary value acceptable in lieu of lottery</a:t>
            </a:r>
          </a:p>
          <a:p>
            <a:pPr lvl="2"/>
            <a:r>
              <a:rPr lang="en-US" sz="1800" dirty="0" smtClean="0"/>
              <a:t>$400 for most people</a:t>
            </a:r>
          </a:p>
          <a:p>
            <a:pPr lvl="1"/>
            <a:r>
              <a:rPr lang="en-US" sz="2000" dirty="0" smtClean="0"/>
              <a:t>Difference of $100 is the </a:t>
            </a:r>
            <a:r>
              <a:rPr lang="en-US" sz="2000" dirty="0" smtClean="0">
                <a:solidFill>
                  <a:srgbClr val="CC0000"/>
                </a:solidFill>
              </a:rPr>
              <a:t>insurance premium</a:t>
            </a:r>
          </a:p>
          <a:p>
            <a:pPr lvl="2"/>
            <a:r>
              <a:rPr lang="en-US" sz="1800" dirty="0" smtClean="0"/>
              <a:t>There’s an insurance industry because people will pay to reduce their risk</a:t>
            </a:r>
          </a:p>
          <a:p>
            <a:pPr lvl="2"/>
            <a:r>
              <a:rPr lang="en-US" sz="1800" dirty="0" smtClean="0"/>
              <a:t>If everyone were risk-neutral, no insurance needed!</a:t>
            </a:r>
          </a:p>
          <a:p>
            <a:pPr lvl="1"/>
            <a:r>
              <a:rPr lang="en-US" sz="2000" dirty="0" smtClean="0"/>
              <a:t>It’s win-win: you’d rather have the $400 and the insurance company would rather have the lottery (their utility curve is linear and they have many lotteries)</a:t>
            </a:r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1063" y="1677676"/>
            <a:ext cx="2913062" cy="401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Human Rationality?</a:t>
            </a:r>
          </a:p>
        </p:txBody>
      </p:sp>
      <p:sp>
        <p:nvSpPr>
          <p:cNvPr id="1163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 smtClean="0"/>
              <a:t>Famous example of Allais (1953)</a:t>
            </a:r>
          </a:p>
          <a:p>
            <a:pPr lvl="5">
              <a:lnSpc>
                <a:spcPct val="80000"/>
              </a:lnSpc>
            </a:pPr>
            <a:endParaRPr lang="en-US" sz="1200" dirty="0" smtClean="0">
              <a:latin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A: [0.8, $4k;    0.2, $0]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B: [1.0, $3k;    0.0, $0]</a:t>
            </a:r>
          </a:p>
          <a:p>
            <a:pPr lvl="5">
              <a:lnSpc>
                <a:spcPct val="80000"/>
              </a:lnSpc>
            </a:pPr>
            <a:endParaRPr lang="en-US" sz="1200" dirty="0" smtClean="0"/>
          </a:p>
          <a:p>
            <a:pPr lvl="1">
              <a:lnSpc>
                <a:spcPct val="80000"/>
              </a:lnSpc>
            </a:pPr>
            <a:r>
              <a:rPr lang="en-US" sz="2400" dirty="0" smtClean="0"/>
              <a:t>C: [0.2, $4k;    0.8, $0]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D: [0.25, $3k;    0.75, $0]</a:t>
            </a:r>
          </a:p>
          <a:p>
            <a:pPr lvl="2"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Most people prefer B &gt; A, C &gt; D</a:t>
            </a:r>
          </a:p>
          <a:p>
            <a:pPr lvl="2"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But if U($0) = 0, then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B &gt; A </a:t>
            </a:r>
            <a:r>
              <a:rPr lang="en-US" sz="2400" dirty="0" smtClean="0">
                <a:sym typeface="Symbol" pitchFamily="18" charset="2"/>
              </a:rPr>
              <a:t> U($3k) &gt; 0.8 U($4k)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C &gt; D </a:t>
            </a:r>
            <a:r>
              <a:rPr lang="en-US" sz="2400" dirty="0" smtClean="0">
                <a:sym typeface="Symbol" pitchFamily="18" charset="2"/>
              </a:rPr>
              <a:t> 0.8 U($4k) &gt; U($3k)</a:t>
            </a:r>
          </a:p>
          <a:p>
            <a:pPr lvl="1">
              <a:lnSpc>
                <a:spcPct val="80000"/>
              </a:lnSpc>
            </a:pPr>
            <a:endParaRPr lang="en-US" sz="2400" dirty="0" smtClean="0">
              <a:sym typeface="Symbol" pitchFamily="18" charset="2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4038600" y="2018325"/>
            <a:ext cx="381000" cy="304800"/>
          </a:xfrm>
          <a:prstGeom prst="leftArrow">
            <a:avLst/>
          </a:prstGeom>
          <a:solidFill>
            <a:srgbClr val="99C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544224"/>
            <a:ext cx="7510462" cy="4018097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r>
              <a:rPr lang="en-US"/>
              <a:t>Markov Decision Processes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Slides courtesy of Dan Klein and Pieter </a:t>
            </a:r>
            <a:r>
              <a:rPr lang="en-US" sz="2400" dirty="0" err="1" smtClean="0">
                <a:latin typeface="Calibri"/>
                <a:cs typeface="Calibri"/>
              </a:rPr>
              <a:t>Abbeel</a:t>
            </a:r>
            <a:endParaRPr lang="en-US" sz="2400" dirty="0" smtClean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</a:t>
            </a:r>
            <a:r>
              <a:rPr lang="en-US" sz="1400" dirty="0" err="1" smtClean="0">
                <a:latin typeface="Calibri"/>
                <a:cs typeface="Calibri"/>
              </a:rPr>
              <a:t>Abbeel</a:t>
            </a:r>
            <a:r>
              <a:rPr lang="en-US" sz="1400" dirty="0" smtClean="0">
                <a:latin typeface="Calibri"/>
                <a:cs typeface="Calibri"/>
              </a:rPr>
              <a:t>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560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219200"/>
            <a:ext cx="6150138" cy="5327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286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smtClean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mtClean="0">
                <a:latin typeface="Calibri" pitchFamily="34" charset="0"/>
              </a:rPr>
              <a:t>The </a:t>
            </a:r>
            <a:r>
              <a:rPr lang="en-US">
                <a:latin typeface="Calibri" pitchFamily="34" charset="0"/>
              </a:rPr>
              <a:t>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>
                <a:latin typeface="Calibri" pitchFamily="34" charset="0"/>
              </a:rPr>
              <a:t>Walls block the </a:t>
            </a:r>
            <a:r>
              <a:rPr lang="en-US" smtClean="0">
                <a:latin typeface="Calibri" pitchFamily="34" charset="0"/>
              </a:rPr>
              <a:t>agent’</a:t>
            </a:r>
            <a:r>
              <a:rPr lang="en-US" altLang="ja-JP" smtClean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smtClean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smtClean="0">
                <a:solidFill>
                  <a:schemeClr val="accent2"/>
                </a:solidFill>
                <a:latin typeface="Calibri" pitchFamily="34" charset="0"/>
              </a:rPr>
              <a:t>actions do </a:t>
            </a:r>
            <a:r>
              <a:rPr lang="en-US" altLang="ja-JP" sz="2000">
                <a:solidFill>
                  <a:schemeClr val="accent2"/>
                </a:solidFill>
                <a:latin typeface="Calibri" pitchFamily="34" charset="0"/>
              </a:rPr>
              <a:t>not always go as </a:t>
            </a:r>
            <a:r>
              <a:rPr lang="en-US" altLang="ja-JP" sz="2000" smtClean="0">
                <a:solidFill>
                  <a:schemeClr val="accent2"/>
                </a:solidFill>
                <a:latin typeface="Calibri" pitchFamily="34" charset="0"/>
              </a:rPr>
              <a:t>planned</a:t>
            </a:r>
            <a:endParaRPr lang="en-US" altLang="ja-JP" sz="2000">
              <a:solidFill>
                <a:schemeClr val="accent2"/>
              </a:solidFill>
              <a:latin typeface="Calibri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>
                <a:latin typeface="Calibri" pitchFamily="34" charset="0"/>
              </a:rPr>
              <a:t>80% of the time, the action North takes the agent North </a:t>
            </a:r>
            <a:br>
              <a:rPr lang="en-US">
                <a:latin typeface="Calibri" pitchFamily="34" charset="0"/>
              </a:rPr>
            </a:br>
            <a:r>
              <a:rPr lang="en-US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>
                <a:latin typeface="Calibri" pitchFamily="34" charset="0"/>
              </a:rPr>
              <a:t>If there is a wall in the direction the agent would have been taken, the agent stays </a:t>
            </a:r>
            <a:r>
              <a:rPr lang="en-US" smtClean="0">
                <a:latin typeface="Calibri" pitchFamily="34" charset="0"/>
              </a:rPr>
              <a:t>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smtClean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mtClean="0">
                <a:latin typeface="Calibri" pitchFamily="34" charset="0"/>
              </a:rPr>
              <a:t>Small </a:t>
            </a:r>
            <a:r>
              <a:rPr lang="en-US" altLang="ja-JP" smtClean="0">
                <a:latin typeface="Calibri" pitchFamily="34" charset="0"/>
              </a:rPr>
              <a:t>“living” </a:t>
            </a:r>
            <a:r>
              <a:rPr lang="en-US" altLang="ja-JP">
                <a:latin typeface="Calibri" pitchFamily="34" charset="0"/>
              </a:rPr>
              <a:t>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>
                <a:latin typeface="Calibri" pitchFamily="34" charset="0"/>
              </a:rPr>
              <a:t>Big rewards come at the </a:t>
            </a:r>
            <a:r>
              <a:rPr lang="en-US" smtClean="0">
                <a:latin typeface="Calibri" pitchFamily="34" charset="0"/>
              </a:rPr>
              <a:t>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54765" y="3549650"/>
            <a:ext cx="815578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326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Grid World Actions</a:t>
            </a:r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364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Markov Decision Processes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5532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smtClean="0">
                <a:ea typeface="ＭＳ Ｐゴシック" pitchFamily="34" charset="-128"/>
              </a:rPr>
              <a:t>A </a:t>
            </a:r>
            <a:r>
              <a:rPr lang="en-US" sz="2000" smtClean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smtClean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smtClean="0">
                <a:ea typeface="ＭＳ Ｐゴシック" pitchFamily="34" charset="-128"/>
              </a:rPr>
              <a:t>A </a:t>
            </a:r>
            <a:r>
              <a:rPr lang="en-US" sz="2000" smtClean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smtClean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smtClean="0">
                <a:ea typeface="ＭＳ Ｐゴシック" pitchFamily="34" charset="-128"/>
              </a:rPr>
              <a:t>A </a:t>
            </a:r>
            <a:r>
              <a:rPr lang="en-US" sz="2000" smtClean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smtClean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smtClean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smtClean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smtClean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smtClean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smtClean="0">
                <a:ea typeface="ＭＳ Ｐゴシック" pitchFamily="34" charset="-128"/>
              </a:rPr>
              <a:t>A </a:t>
            </a:r>
            <a:r>
              <a:rPr lang="en-US" sz="2000" smtClean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smtClean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smtClean="0">
                <a:ea typeface="ＭＳ Ｐゴシック" pitchFamily="34" charset="-128"/>
              </a:rPr>
              <a:t>Sometimes just R(s) or R(s</a:t>
            </a:r>
            <a:r>
              <a:rPr lang="en-US" altLang="ja-JP" sz="1800" smtClean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smtClean="0">
                <a:ea typeface="ＭＳ Ｐゴシック" pitchFamily="34" charset="-128"/>
              </a:rPr>
              <a:t>A </a:t>
            </a:r>
            <a:r>
              <a:rPr lang="en-US" sz="2000" smtClean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smtClean="0">
                <a:ea typeface="ＭＳ Ｐゴシック" pitchFamily="34" charset="-128"/>
              </a:rPr>
              <a:t>Maybe a </a:t>
            </a:r>
            <a:r>
              <a:rPr lang="en-US" sz="2000" smtClean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2000" smtClean="0">
                <a:ea typeface="ＭＳ Ｐゴシック" pitchFamily="34" charset="-128"/>
              </a:rPr>
              <a:t>One way to solve them is with </a:t>
            </a:r>
            <a:r>
              <a:rPr lang="en-US" sz="2000" err="1" smtClean="0">
                <a:ea typeface="ＭＳ Ｐゴシック" pitchFamily="34" charset="-128"/>
              </a:rPr>
              <a:t>expectimax</a:t>
            </a:r>
            <a:r>
              <a:rPr lang="en-US" sz="2000" smtClean="0">
                <a:ea typeface="ＭＳ Ｐゴシック" pitchFamily="34" charset="-128"/>
              </a:rPr>
              <a:t> search</a:t>
            </a:r>
          </a:p>
          <a:p>
            <a:pPr lvl="1">
              <a:lnSpc>
                <a:spcPct val="80000"/>
              </a:lnSpc>
            </a:pPr>
            <a:r>
              <a:rPr lang="en-US" sz="2000" smtClean="0">
                <a:ea typeface="ＭＳ Ｐゴシック" pitchFamily="34" charset="-128"/>
              </a:rPr>
              <a:t>We’</a:t>
            </a:r>
            <a:r>
              <a:rPr lang="en-US" altLang="ja-JP" sz="2000" smtClean="0">
                <a:ea typeface="ＭＳ Ｐゴシック" pitchFamily="34" charset="-128"/>
              </a:rPr>
              <a:t>ll have a new tool soon</a:t>
            </a:r>
            <a:endParaRPr lang="en-US" sz="2000" smtClean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879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What is Markov about MDPs?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10600" cy="4525963"/>
          </a:xfrm>
        </p:spPr>
        <p:txBody>
          <a:bodyPr/>
          <a:lstStyle/>
          <a:p>
            <a:r>
              <a:rPr lang="en-US" altLang="ja-JP" sz="2400" smtClean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smtClean="0">
              <a:ea typeface="ＭＳ Ｐゴシック" pitchFamily="34" charset="-128"/>
            </a:endParaRPr>
          </a:p>
          <a:p>
            <a:r>
              <a:rPr lang="en-US" sz="2400" smtClean="0">
                <a:ea typeface="ＭＳ Ｐゴシック" pitchFamily="34" charset="-128"/>
              </a:rPr>
              <a:t>For Markov decision processes, </a:t>
            </a:r>
            <a:r>
              <a:rPr lang="en-US" altLang="ja-JP" sz="2400" smtClean="0">
                <a:ea typeface="ＭＳ Ｐゴシック" pitchFamily="34" charset="-128"/>
              </a:rPr>
              <a:t>“Markov” means action outcomes depend only on the current state</a:t>
            </a:r>
          </a:p>
          <a:p>
            <a:endParaRPr lang="en-US" altLang="ja-JP" sz="2400" smtClean="0">
              <a:ea typeface="ＭＳ Ｐゴシック" pitchFamily="34" charset="-128"/>
            </a:endParaRPr>
          </a:p>
          <a:p>
            <a:endParaRPr lang="en-US" altLang="ja-JP" sz="2400" smtClean="0">
              <a:ea typeface="ＭＳ Ｐゴシック" pitchFamily="34" charset="-128"/>
            </a:endParaRPr>
          </a:p>
          <a:p>
            <a:endParaRPr lang="en-US" altLang="ja-JP" sz="2000" smtClean="0">
              <a:ea typeface="ＭＳ Ｐゴシック" pitchFamily="34" charset="-128"/>
            </a:endParaRPr>
          </a:p>
          <a:p>
            <a:endParaRPr lang="en-US" altLang="ja-JP" sz="2000" smtClean="0">
              <a:ea typeface="ＭＳ Ｐゴシック" pitchFamily="34" charset="-128"/>
            </a:endParaRPr>
          </a:p>
          <a:p>
            <a:endParaRPr lang="en-US" altLang="ja-JP" sz="2000" smtClean="0">
              <a:ea typeface="ＭＳ Ｐゴシック" pitchFamily="34" charset="-128"/>
            </a:endParaRPr>
          </a:p>
          <a:p>
            <a:r>
              <a:rPr lang="en-US" altLang="ja-JP" sz="2400" smtClean="0">
                <a:ea typeface="ＭＳ Ｐゴシック" pitchFamily="34" charset="-128"/>
              </a:rPr>
              <a:t>This is just like search, where the successor function could only depend on the current state (not the history)</a:t>
            </a:r>
          </a:p>
          <a:p>
            <a:pPr>
              <a:buFont typeface="Wingdings" pitchFamily="2" charset="2"/>
              <a:buNone/>
            </a:pPr>
            <a:endParaRPr lang="en-US" sz="2400" smtClean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06613" y="41910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44613" y="3581400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44613" y="464820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33447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 smtClean="0">
                <a:latin typeface="Calibri" pitchFamily="34" charset="0"/>
              </a:rPr>
              <a:t>Andrey</a:t>
            </a:r>
            <a:r>
              <a:rPr lang="en-US" smtClean="0">
                <a:latin typeface="Calibri" pitchFamily="34" charset="0"/>
              </a:rPr>
              <a:t> Markov (1856-1922)</a:t>
            </a:r>
          </a:p>
          <a:p>
            <a:pPr algn="ctr"/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1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r>
              <a:rPr lang="en-US" dirty="0" smtClean="0"/>
              <a:t> Search</a:t>
            </a:r>
          </a:p>
        </p:txBody>
      </p:sp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467600" cy="4876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smtClean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Unpredictable opponents: the opponent isn’t optimal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2000" dirty="0" smtClean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smtClean="0"/>
              <a:t>Values should now reflect average-case (</a:t>
            </a:r>
            <a:r>
              <a:rPr lang="en-US" sz="2200" dirty="0" err="1" smtClean="0"/>
              <a:t>expectimax</a:t>
            </a:r>
            <a:r>
              <a:rPr lang="en-US" sz="2200" dirty="0" smtClean="0"/>
              <a:t>) outcomes, not worst-case (</a:t>
            </a:r>
            <a:r>
              <a:rPr lang="en-US" sz="2200" dirty="0" err="1" smtClean="0"/>
              <a:t>minimax</a:t>
            </a:r>
            <a:r>
              <a:rPr lang="en-US" sz="2200" dirty="0" smtClean="0"/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 smtClean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err="1" smtClean="0">
                <a:solidFill>
                  <a:srgbClr val="C00000"/>
                </a:solidFill>
              </a:rPr>
              <a:t>Expectimax</a:t>
            </a:r>
            <a:r>
              <a:rPr lang="en-US" sz="2200" dirty="0" smtClean="0">
                <a:solidFill>
                  <a:srgbClr val="C00000"/>
                </a:solidFill>
              </a:rPr>
              <a:t> search:</a:t>
            </a:r>
            <a:r>
              <a:rPr lang="en-US" sz="2200" dirty="0" smtClean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Max nodes as in </a:t>
            </a:r>
            <a:r>
              <a:rPr lang="en-US" sz="2000" dirty="0" err="1" smtClean="0"/>
              <a:t>minimax</a:t>
            </a:r>
            <a:r>
              <a:rPr lang="en-US" sz="2000" dirty="0" smtClean="0"/>
              <a:t>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Calculate their </a:t>
            </a:r>
            <a:r>
              <a:rPr lang="en-US" sz="2000" dirty="0" smtClean="0">
                <a:solidFill>
                  <a:srgbClr val="CC0000"/>
                </a:solidFill>
              </a:rPr>
              <a:t>expected utilities</a:t>
            </a:r>
            <a:endParaRPr lang="en-US" sz="2000" dirty="0" smtClean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 smtClean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 smtClean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smtClean="0"/>
              <a:t>Later, we’ll learn how to formalize the underlying uncertain-result problems as </a:t>
            </a:r>
            <a:r>
              <a:rPr lang="en-US" sz="2200" dirty="0" smtClean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5126" name="AutoShape 4"/>
          <p:cNvSpPr>
            <a:spLocks noChangeArrowheads="1"/>
          </p:cNvSpPr>
          <p:nvPr/>
        </p:nvSpPr>
        <p:spPr bwMode="auto">
          <a:xfrm>
            <a:off x="9525000" y="1828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7</a:t>
            </a:r>
          </a:p>
        </p:txBody>
      </p:sp>
      <p:cxnSp>
        <p:nvCxnSpPr>
          <p:cNvPr id="5131" name="AutoShape 9"/>
          <p:cNvCxnSpPr>
            <a:cxnSpLocks noChangeShapeType="1"/>
            <a:stCxn id="5126" idx="3"/>
            <a:endCxn id="5137" idx="0"/>
          </p:cNvCxnSpPr>
          <p:nvPr/>
        </p:nvCxnSpPr>
        <p:spPr bwMode="auto">
          <a:xfrm flipH="1">
            <a:off x="8953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10"/>
          <p:cNvCxnSpPr>
            <a:cxnSpLocks noChangeShapeType="1"/>
            <a:stCxn id="5126" idx="3"/>
            <a:endCxn id="5138" idx="0"/>
          </p:cNvCxnSpPr>
          <p:nvPr/>
        </p:nvCxnSpPr>
        <p:spPr bwMode="auto">
          <a:xfrm>
            <a:off x="9715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1"/>
          <p:cNvCxnSpPr>
            <a:cxnSpLocks noChangeShapeType="1"/>
            <a:endCxn id="5127" idx="0"/>
          </p:cNvCxnSpPr>
          <p:nvPr/>
        </p:nvCxnSpPr>
        <p:spPr bwMode="auto">
          <a:xfrm flipH="1">
            <a:off x="8572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4" name="AutoShape 12"/>
          <p:cNvCxnSpPr>
            <a:cxnSpLocks noChangeShapeType="1"/>
            <a:endCxn id="5128" idx="0"/>
          </p:cNvCxnSpPr>
          <p:nvPr/>
        </p:nvCxnSpPr>
        <p:spPr bwMode="auto">
          <a:xfrm>
            <a:off x="8953500" y="31242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5" name="AutoShape 13"/>
          <p:cNvCxnSpPr>
            <a:cxnSpLocks noChangeShapeType="1"/>
            <a:endCxn id="5129" idx="0"/>
          </p:cNvCxnSpPr>
          <p:nvPr/>
        </p:nvCxnSpPr>
        <p:spPr bwMode="auto">
          <a:xfrm flipH="1">
            <a:off x="10096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6" name="AutoShape 14"/>
          <p:cNvCxnSpPr>
            <a:cxnSpLocks noChangeShapeType="1"/>
            <a:endCxn id="5130" idx="0"/>
          </p:cNvCxnSpPr>
          <p:nvPr/>
        </p:nvCxnSpPr>
        <p:spPr bwMode="auto">
          <a:xfrm>
            <a:off x="10477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8763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10287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9928225" y="17668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10668000" y="2743200"/>
            <a:ext cx="106680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chance</a:t>
            </a:r>
          </a:p>
        </p:txBody>
      </p:sp>
      <p:sp>
        <p:nvSpPr>
          <p:cNvPr id="5141" name="Rectangle 8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5142" name="Rectangle 9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43" name="Rectangle 10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9</a:t>
            </a:r>
          </a:p>
        </p:txBody>
      </p:sp>
      <p:sp>
        <p:nvSpPr>
          <p:cNvPr id="5144" name="Rectangle 11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Policies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Calibri" pitchFamily="34" charset="0"/>
              </a:rPr>
              <a:t>Optimal policy when R(s, a, </a:t>
            </a:r>
            <a:r>
              <a:rPr lang="en-US" sz="2400" smtClean="0">
                <a:latin typeface="Calibri" pitchFamily="34" charset="0"/>
              </a:rPr>
              <a:t>s</a:t>
            </a:r>
            <a:r>
              <a:rPr lang="en-US" altLang="ja-JP" sz="2400" smtClean="0">
                <a:latin typeface="Calibri" pitchFamily="34" charset="0"/>
              </a:rPr>
              <a:t>’) </a:t>
            </a:r>
            <a:r>
              <a:rPr lang="en-US" altLang="ja-JP" sz="2400">
                <a:latin typeface="Calibri" pitchFamily="34" charset="0"/>
              </a:rPr>
              <a:t>= -0.03 for all non-terminals s</a:t>
            </a:r>
            <a:endParaRPr lang="en-US" sz="2400"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400800" cy="4525963"/>
          </a:xfrm>
        </p:spPr>
        <p:txBody>
          <a:bodyPr/>
          <a:lstStyle/>
          <a:p>
            <a:r>
              <a:rPr lang="en-US" sz="2400" smtClean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2400" smtClean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2400" smtClean="0">
                <a:ea typeface="ＭＳ Ｐゴシック" pitchFamily="34" charset="-128"/>
              </a:rPr>
              <a:t>, or sequence of actions, from start to a goal</a:t>
            </a:r>
          </a:p>
          <a:p>
            <a:endParaRPr lang="en-US" sz="2400" smtClean="0">
              <a:ea typeface="ＭＳ Ｐゴシック" pitchFamily="34" charset="-128"/>
            </a:endParaRPr>
          </a:p>
          <a:p>
            <a:r>
              <a:rPr lang="en-US" sz="2400" smtClean="0">
                <a:ea typeface="ＭＳ Ｐゴシック" pitchFamily="34" charset="-128"/>
              </a:rPr>
              <a:t>For MDPs, we want an optimal </a:t>
            </a:r>
            <a:r>
              <a:rPr lang="en-US" sz="2400" smtClean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An optimal policy is one that maximizes        expected utility if followed</a:t>
            </a:r>
          </a:p>
          <a:p>
            <a:pPr lvl="1"/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An explicit policy defines a reflex agent</a:t>
            </a:r>
          </a:p>
          <a:p>
            <a:pPr lvl="1"/>
            <a:endParaRPr lang="en-US" sz="2000" smtClean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err="1" smtClean="0">
                <a:ea typeface="ＭＳ Ｐゴシック" pitchFamily="34" charset="-128"/>
                <a:sym typeface="Symbol" pitchFamily="18" charset="2"/>
              </a:rPr>
              <a:t>Expectimax</a:t>
            </a:r>
            <a:r>
              <a:rPr lang="en-US" sz="2400" smtClean="0">
                <a:ea typeface="ＭＳ Ｐゴシック" pitchFamily="34" charset="-128"/>
                <a:sym typeface="Symbol" pitchFamily="18" charset="2"/>
              </a:rPr>
              <a:t> didn’t compute entire policies</a:t>
            </a:r>
          </a:p>
          <a:p>
            <a:pPr lvl="1"/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It computed the action for a single state only</a:t>
            </a:r>
          </a:p>
          <a:p>
            <a:pPr lvl="1"/>
            <a:endParaRPr lang="en-US" sz="2000" smtClean="0">
              <a:ea typeface="ＭＳ Ｐゴシック" pitchFamily="34" charset="-128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160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  <a:sym typeface="Symbol" pitchFamily="18" charset="2"/>
              </a:rPr>
              <a:t>Optimal Policies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360487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13487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299199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494087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47988" y="3494087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-0.01</a:t>
            </a:r>
          </a:p>
        </p:txBody>
      </p:sp>
    </p:spTree>
    <p:extLst>
      <p:ext uri="{BB962C8B-B14F-4D97-AF65-F5344CB8AC3E}">
        <p14:creationId xmlns:p14="http://schemas.microsoft.com/office/powerpoint/2010/main" val="12855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Racing</a:t>
            </a:r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681" y="1353401"/>
            <a:ext cx="9418638" cy="5047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700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Example: Racing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4729164"/>
          </a:xfrm>
        </p:spPr>
        <p:txBody>
          <a:bodyPr/>
          <a:lstStyle/>
          <a:p>
            <a:pPr>
              <a:buClrTx/>
            </a:pPr>
            <a:r>
              <a:rPr lang="en-US" sz="2000" smtClean="0">
                <a:solidFill>
                  <a:schemeClr val="tx1"/>
                </a:solidFill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smtClean="0">
                <a:solidFill>
                  <a:schemeClr val="tx1"/>
                </a:solidFill>
                <a:latin typeface="Calibri"/>
                <a:cs typeface="Calibri"/>
              </a:rPr>
              <a:t>Three states: </a:t>
            </a:r>
            <a:r>
              <a:rPr lang="en-US" sz="2000" smtClean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smtClean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smtClean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smtClean="0">
                <a:solidFill>
                  <a:schemeClr val="tx1"/>
                </a:solidFill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smtClean="0">
                <a:solidFill>
                  <a:schemeClr val="tx1"/>
                </a:solidFill>
                <a:latin typeface="Calibri"/>
                <a:cs typeface="Calibri"/>
              </a:rPr>
              <a:t>Two actions: </a:t>
            </a:r>
            <a:r>
              <a:rPr lang="en-US" sz="2000" i="1" smtClean="0">
                <a:latin typeface="Calibri"/>
                <a:cs typeface="Calibri"/>
              </a:rPr>
              <a:t>Slow</a:t>
            </a:r>
            <a:r>
              <a:rPr lang="en-US" sz="2000" smtClean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i="1" smtClean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smtClean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smtClean="0">
                <a:solidFill>
                  <a:schemeClr val="tx1"/>
                </a:solidFill>
                <a:latin typeface="Calibri"/>
                <a:cs typeface="Calibri"/>
              </a:rPr>
              <a:t>Going faster gets double reward</a:t>
            </a:r>
          </a:p>
          <a:p>
            <a:endParaRPr lang="en-US" sz="200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2286000"/>
            <a:ext cx="11044696" cy="3962400"/>
            <a:chOff x="838200" y="2286000"/>
            <a:chExt cx="11044696" cy="39624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  <a:endParaRPr lang="en-US" sz="2000">
                <a:solidFill>
                  <a:srgbClr val="00B0F0"/>
                </a:solidFill>
                <a:latin typeface="Calibri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7F2727"/>
                  </a:solidFill>
                  <a:latin typeface="Calibri"/>
                  <a:cs typeface="Calibri"/>
                </a:rPr>
                <a:t>Warm</a:t>
              </a:r>
              <a:endParaRPr lang="en-US" sz="2000">
                <a:solidFill>
                  <a:srgbClr val="7F2727"/>
                </a:solidFill>
                <a:latin typeface="Calibri"/>
                <a:cs typeface="Calibri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Calibri"/>
                  <a:cs typeface="Calibri"/>
                </a:rPr>
                <a:t>Overheated</a:t>
              </a:r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smtClean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  <a:endParaRPr lang="en-US" i="1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smtClean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  <a:endParaRPr lang="en-US" i="1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smtClean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  <a:endParaRPr lang="en-US" i="1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smtClean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  <a:endParaRPr lang="en-US" i="1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cxnSp>
          <p:nvCxnSpPr>
            <p:cNvPr id="60" name="Curved Connector 12"/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  <a:endParaRPr lang="en-US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  <a:endParaRPr lang="en-US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chemeClr val="accent6"/>
                  </a:solidFill>
                  <a:latin typeface="Calibri"/>
                  <a:cs typeface="Calibri"/>
                </a:rPr>
                <a:t>1.0 </a:t>
              </a:r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C00000"/>
                  </a:solidFill>
                  <a:latin typeface="Calibri"/>
                  <a:cs typeface="Calibri"/>
                </a:rPr>
                <a:t>1.0 </a:t>
              </a:r>
              <a:endParaRPr lang="en-US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  <a:endParaRPr lang="en-US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  <a:endParaRPr lang="en-US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  <a:endParaRPr lang="en-US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89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Racing Search Tree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9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smtClean="0">
                <a:latin typeface="Calibri"/>
                <a:ea typeface="ＭＳ Ｐゴシック" pitchFamily="34" charset="-128"/>
                <a:cs typeface="Calibri"/>
              </a:rPr>
              <a:t>Each MDP state projects an </a:t>
            </a:r>
            <a:r>
              <a:rPr lang="en-US" sz="2400" err="1" smtClean="0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sz="2400" smtClean="0">
                <a:latin typeface="Calibri"/>
                <a:ea typeface="ＭＳ Ｐゴシック" pitchFamily="34" charset="-128"/>
                <a:cs typeface="Calibri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chemeClr val="accent2"/>
                </a:solidFill>
                <a:latin typeface="Calibri"/>
                <a:cs typeface="Calibri"/>
              </a:rPr>
              <a:t>s</a:t>
            </a:r>
            <a:r>
              <a:rPr lang="ja-JP" altLang="en-US">
                <a:solidFill>
                  <a:schemeClr val="accent2"/>
                </a:solidFill>
                <a:latin typeface="Calibri"/>
                <a:cs typeface="Calibri"/>
              </a:rPr>
              <a:t>’</a:t>
            </a:r>
            <a:endParaRPr lang="en-US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>
                <a:solidFill>
                  <a:srgbClr val="C00000"/>
                </a:solidFill>
                <a:latin typeface="Calibri"/>
                <a:cs typeface="Calibri"/>
              </a:rPr>
              <a:t>) called a </a:t>
            </a:r>
            <a:r>
              <a:rPr lang="en-US" altLang="ja-JP" i="1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C00000"/>
                </a:solidFill>
                <a:latin typeface="Calibri"/>
                <a:cs typeface="Calibri"/>
              </a:rPr>
              <a:t>T(</a:t>
            </a:r>
            <a:r>
              <a:rPr lang="en-US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>
                <a:solidFill>
                  <a:srgbClr val="C00000"/>
                </a:solidFill>
                <a:latin typeface="Calibri"/>
                <a:cs typeface="Calibri"/>
              </a:rPr>
              <a:t>) = P(s</a:t>
            </a:r>
            <a:r>
              <a:rPr lang="ja-JP" altLang="en-US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>
                <a:solidFill>
                  <a:srgbClr val="C00000"/>
                </a:solidFill>
                <a:latin typeface="Calibri"/>
                <a:cs typeface="Calibri"/>
              </a:rPr>
              <a:t>|</a:t>
            </a:r>
            <a:r>
              <a:rPr lang="en-US" altLang="ja-JP" err="1">
                <a:solidFill>
                  <a:srgbClr val="C00000"/>
                </a:solidFill>
                <a:latin typeface="Calibri"/>
                <a:cs typeface="Calibri"/>
              </a:rPr>
              <a:t>s,a</a:t>
            </a:r>
            <a:r>
              <a:rPr lang="en-US" altLang="ja-JP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C00000"/>
                </a:solidFill>
                <a:latin typeface="Calibri"/>
                <a:cs typeface="Calibri"/>
              </a:rPr>
              <a:t>R(</a:t>
            </a:r>
            <a:r>
              <a:rPr lang="en-US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lang="en-US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</a:t>
            </a:r>
            <a:r>
              <a:rPr lang="ja-JP" altLang="en-US">
                <a:latin typeface="Calibri"/>
                <a:cs typeface="Calibri"/>
              </a:rPr>
              <a:t>’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i="1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600" y="34290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i="1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743429"/>
            <a:ext cx="3017838" cy="2259698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4600" y="4345616"/>
            <a:ext cx="1844538" cy="1595768"/>
          </a:xfrm>
          <a:prstGeom prst="rect">
            <a:avLst/>
          </a:prstGeom>
          <a:noFill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0" y="1448716"/>
            <a:ext cx="2057400" cy="14426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74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Utilities of Sequences</a:t>
            </a:r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020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Utilities of Sequences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What preferences should an agent have over reward sequences?</a:t>
            </a:r>
          </a:p>
          <a:p>
            <a:endParaRPr lang="en-US" sz="2800" smtClean="0"/>
          </a:p>
          <a:p>
            <a:r>
              <a:rPr lang="en-US" sz="2800" smtClean="0"/>
              <a:t>More or less?</a:t>
            </a:r>
          </a:p>
          <a:p>
            <a:endParaRPr lang="en-US" sz="2800" smtClean="0"/>
          </a:p>
          <a:p>
            <a:r>
              <a:rPr lang="en-US" sz="2800" smtClean="0"/>
              <a:t>Now or later?</a:t>
            </a:r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  <a:p>
            <a:endParaRPr lang="en-US" sz="280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24200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Calibri" pitchFamily="34" charset="0"/>
              </a:rPr>
              <a:t>[1, 2, 2]</a:t>
            </a:r>
            <a:endParaRPr lang="en-US" sz="280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253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Calibri" pitchFamily="34" charset="0"/>
              </a:rPr>
              <a:t>[2, 3, 4]</a:t>
            </a:r>
            <a:endParaRPr lang="en-US" sz="280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94595" y="2409825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Calibri" pitchFamily="34" charset="0"/>
              </a:rPr>
              <a:t> or</a:t>
            </a:r>
            <a:endParaRPr lang="en-US" sz="280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4200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Calibri" pitchFamily="34" charset="0"/>
              </a:rPr>
              <a:t>[0, 0, 1]</a:t>
            </a:r>
            <a:endParaRPr lang="en-US" sz="280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78253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Calibri" pitchFamily="34" charset="0"/>
              </a:rPr>
              <a:t>[1, 0, 0]</a:t>
            </a:r>
            <a:endParaRPr lang="en-US" sz="280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4595" y="343918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Calibri" pitchFamily="34" charset="0"/>
              </a:rPr>
              <a:t> or</a:t>
            </a:r>
            <a:endParaRPr lang="en-US" sz="28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75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Discounting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r>
              <a:rPr lang="en-US" sz="2800" smtClean="0"/>
              <a:t>It’s reasonable to maximize the sum of rewards</a:t>
            </a:r>
          </a:p>
          <a:p>
            <a:r>
              <a:rPr lang="en-US" sz="2800" smtClean="0"/>
              <a:t>It’s also reasonable to prefer rewards now to rewards later</a:t>
            </a:r>
          </a:p>
          <a:p>
            <a:r>
              <a:rPr lang="en-US" sz="2800" smtClean="0"/>
              <a:t>One solution: values of rewards decay exponentially</a:t>
            </a:r>
            <a:endParaRPr lang="en-US" sz="2800"/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6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6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alibri" pitchFamily="34" charset="0"/>
              </a:rPr>
              <a:t>Worth Now</a:t>
            </a:r>
            <a:endParaRPr lang="en-US" sz="240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alibri" pitchFamily="34" charset="0"/>
              </a:rPr>
              <a:t>Worth Next Step</a:t>
            </a:r>
            <a:endParaRPr lang="en-US" sz="240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alibri" pitchFamily="34" charset="0"/>
              </a:rPr>
              <a:t>Worth In Two Steps</a:t>
            </a:r>
            <a:endParaRPr lang="en-US" sz="2400">
              <a:latin typeface="Calibri" pitchFamily="34" charset="0"/>
            </a:endParaRP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58800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4648200" cy="4525963"/>
          </a:xfrm>
        </p:spPr>
        <p:txBody>
          <a:bodyPr/>
          <a:lstStyle/>
          <a:p>
            <a:r>
              <a:rPr lang="en-US" sz="2400" smtClean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2000" smtClean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smtClean="0">
              <a:ea typeface="ＭＳ Ｐゴシック" pitchFamily="34" charset="-128"/>
            </a:endParaRPr>
          </a:p>
          <a:p>
            <a:r>
              <a:rPr lang="en-US" sz="2400" smtClean="0">
                <a:ea typeface="ＭＳ Ｐゴシック" pitchFamily="34" charset="-128"/>
              </a:rPr>
              <a:t>Why discount?</a:t>
            </a:r>
            <a:endParaRPr lang="en-US" sz="2400" smtClean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lvl="1"/>
            <a:endParaRPr lang="en-US" sz="2000" smtClean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smtClean="0"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42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24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24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24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28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76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63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64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2600" y="3429000"/>
            <a:ext cx="1566128" cy="1097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15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514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447800"/>
            <a:ext cx="7620000" cy="190500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r>
              <a:rPr lang="en-US" dirty="0" smtClean="0"/>
              <a:t> </a:t>
            </a:r>
            <a:r>
              <a:rPr lang="en-US" dirty="0" err="1" smtClean="0"/>
              <a:t>Pseudocode</a:t>
            </a:r>
            <a:endParaRPr 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4478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 smtClean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 smtClean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next agent is </a:t>
            </a:r>
            <a:r>
              <a:rPr lang="en-US" sz="2400" dirty="0" smtClean="0">
                <a:solidFill>
                  <a:srgbClr val="0070C0"/>
                </a:solidFill>
              </a:rPr>
              <a:t>MAX</a:t>
            </a:r>
            <a:r>
              <a:rPr lang="en-US" sz="2400" dirty="0" smtClean="0"/>
              <a:t>: return </a:t>
            </a:r>
            <a:r>
              <a:rPr lang="en-US" sz="2400" dirty="0" smtClean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/>
              <a:t>if the next agent is </a:t>
            </a:r>
            <a:r>
              <a:rPr lang="en-US" sz="2400" dirty="0" smtClean="0">
                <a:solidFill>
                  <a:srgbClr val="00B050"/>
                </a:solidFill>
              </a:rPr>
              <a:t>EXP</a:t>
            </a:r>
            <a:r>
              <a:rPr lang="en-US" sz="2400" dirty="0" smtClean="0"/>
              <a:t>: return </a:t>
            </a:r>
            <a:r>
              <a:rPr lang="en-US" sz="2400" dirty="0" smtClean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v += p * 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 smtClean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v = max(v, 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 smtClean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return 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Stationary Preferences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9296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smtClean="0">
                <a:ea typeface="ＭＳ Ｐゴシック" pitchFamily="34" charset="-128"/>
              </a:rPr>
              <a:t>Theorem: if we assume </a:t>
            </a:r>
            <a:r>
              <a:rPr lang="en-US" sz="2800" smtClean="0">
                <a:solidFill>
                  <a:srgbClr val="C00000"/>
                </a:solidFill>
                <a:ea typeface="ＭＳ Ｐゴシック" pitchFamily="34" charset="-128"/>
              </a:rPr>
              <a:t>stationary preferences</a:t>
            </a:r>
            <a:r>
              <a:rPr lang="en-US" sz="2800" smtClean="0">
                <a:ea typeface="ＭＳ Ｐゴシック" pitchFamily="34" charset="-128"/>
              </a:rPr>
              <a:t>:</a:t>
            </a:r>
          </a:p>
          <a:p>
            <a:pPr>
              <a:lnSpc>
                <a:spcPct val="90000"/>
              </a:lnSpc>
            </a:pPr>
            <a:endParaRPr lang="en-US" sz="280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smtClean="0">
                <a:ea typeface="ＭＳ Ｐゴシック" pitchFamily="34" charset="-128"/>
              </a:rPr>
              <a:t>Then: there are only two ways to define utilities</a:t>
            </a:r>
          </a:p>
          <a:p>
            <a:pPr lvl="1">
              <a:lnSpc>
                <a:spcPct val="90000"/>
              </a:lnSpc>
            </a:pPr>
            <a:endParaRPr lang="en-US" sz="110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smtClean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smtClean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17244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 l="45437" t="34977" r="45475" b="36323"/>
          <a:stretch>
            <a:fillRect/>
          </a:stretch>
        </p:blipFill>
        <p:spPr bwMode="auto">
          <a:xfrm rot="5400000">
            <a:off x="4191000" y="2755900"/>
            <a:ext cx="5080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53048" y="5167176"/>
            <a:ext cx="5795912" cy="3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57600" y="5715000"/>
            <a:ext cx="5955524" cy="36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432" y="1320800"/>
            <a:ext cx="3927056" cy="3276600"/>
          </a:xfrm>
          <a:prstGeom prst="rect">
            <a:avLst/>
          </a:prstGeom>
          <a:noFill/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2514600" y="2184808"/>
            <a:ext cx="3733800" cy="405992"/>
          </a:xfrm>
          <a:prstGeom prst="rect">
            <a:avLst/>
          </a:prstGeom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2209800" y="3327888"/>
            <a:ext cx="4398499" cy="405912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428233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Infinite Utilities?!</a:t>
            </a:r>
          </a:p>
        </p:txBody>
      </p:sp>
      <p:sp>
        <p:nvSpPr>
          <p:cNvPr id="1725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896600" cy="5105400"/>
          </a:xfrm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smtClean="0"/>
              <a:t>Problem: What if the game lasts forever?  Do we get infinite rewards?</a:t>
            </a:r>
            <a:endParaRPr lang="en-US" sz="2800"/>
          </a:p>
          <a:p>
            <a:pPr lvl="3">
              <a:buFont typeface="Wingdings" charset="0"/>
              <a:buChar char="§"/>
              <a:defRPr/>
            </a:pPr>
            <a:endParaRPr lang="en-US" sz="1000"/>
          </a:p>
          <a:p>
            <a:pPr>
              <a:buFont typeface="Wingdings" charset="0"/>
              <a:buChar char="§"/>
              <a:defRPr/>
            </a:pPr>
            <a:r>
              <a:rPr lang="en-US" sz="2800"/>
              <a:t>Solutions: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400"/>
              <a:t>Finite </a:t>
            </a:r>
            <a:r>
              <a:rPr lang="en-US" sz="2400" smtClean="0"/>
              <a:t>horizon: (similar to depth-limited search)</a:t>
            </a:r>
            <a:endParaRPr lang="en-US" sz="2400"/>
          </a:p>
          <a:p>
            <a:pPr lvl="2">
              <a:buFont typeface="Wingdings" charset="0"/>
              <a:buChar char="§"/>
              <a:defRPr/>
            </a:pPr>
            <a:r>
              <a:rPr lang="en-US" sz="2000"/>
              <a:t>Terminate episodes after a fixed T steps (e.g. life)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/>
              <a:t>Gives </a:t>
            </a:r>
            <a:r>
              <a:rPr lang="en-US" sz="2000" err="1"/>
              <a:t>nonstationary</a:t>
            </a:r>
            <a:r>
              <a:rPr lang="en-US" sz="2000"/>
              <a:t> policies (</a:t>
            </a:r>
            <a:r>
              <a:rPr lang="en-US" sz="2000">
                <a:sym typeface="Symbol" charset="0"/>
              </a:rPr>
              <a:t> depends on time left)</a:t>
            </a:r>
          </a:p>
          <a:p>
            <a:pPr lvl="7">
              <a:defRPr/>
            </a:pPr>
            <a:endParaRPr lang="en-US" sz="800" smtClean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smtClean="0">
                <a:sym typeface="Symbol" charset="0"/>
              </a:rPr>
              <a:t>Discounting</a:t>
            </a:r>
            <a:r>
              <a:rPr lang="en-US" sz="2400">
                <a:sym typeface="Symbol" charset="0"/>
              </a:rPr>
              <a:t>: </a:t>
            </a:r>
            <a:r>
              <a:rPr lang="en-US" sz="2400" smtClean="0">
                <a:sym typeface="Symbol" charset="0"/>
              </a:rPr>
              <a:t>use 0 </a:t>
            </a:r>
            <a:r>
              <a:rPr lang="en-US" sz="2400">
                <a:sym typeface="Symbol" charset="0"/>
              </a:rPr>
              <a:t>&lt;  &lt; 1</a:t>
            </a:r>
          </a:p>
          <a:p>
            <a:pPr lvl="1">
              <a:buFont typeface="Wingdings" charset="0"/>
              <a:buChar char="§"/>
              <a:defRPr/>
            </a:pPr>
            <a:endParaRPr lang="en-US" sz="240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>
              <a:sym typeface="Symbol" charset="0"/>
            </a:endParaRPr>
          </a:p>
          <a:p>
            <a:pPr lvl="2">
              <a:buFont typeface="Wingdings" charset="0"/>
              <a:buChar char="§"/>
              <a:defRPr/>
            </a:pPr>
            <a:r>
              <a:rPr lang="en-US" sz="2000" smtClean="0">
                <a:sym typeface="Symbol" charset="0"/>
              </a:rPr>
              <a:t>Smaller </a:t>
            </a:r>
            <a:r>
              <a:rPr lang="en-US" sz="2000">
                <a:sym typeface="Symbol" charset="0"/>
              </a:rPr>
              <a:t> means smaller </a:t>
            </a:r>
            <a:r>
              <a:rPr lang="ja-JP" altLang="en-US" sz="2000">
                <a:sym typeface="Symbol" charset="0"/>
              </a:rPr>
              <a:t>“</a:t>
            </a:r>
            <a:r>
              <a:rPr lang="en-US" altLang="ja-JP" sz="2000">
                <a:sym typeface="Symbol" charset="0"/>
              </a:rPr>
              <a:t>horizon</a:t>
            </a:r>
            <a:r>
              <a:rPr lang="ja-JP" altLang="en-US" sz="2000">
                <a:sym typeface="Symbol" charset="0"/>
              </a:rPr>
              <a:t>”</a:t>
            </a:r>
            <a:r>
              <a:rPr lang="en-US" altLang="ja-JP" sz="2000">
                <a:sym typeface="Symbol" charset="0"/>
              </a:rPr>
              <a:t> – shorter term </a:t>
            </a:r>
            <a:r>
              <a:rPr lang="en-US" altLang="ja-JP" sz="2000" smtClean="0">
                <a:sym typeface="Symbol" charset="0"/>
              </a:rPr>
              <a:t>focus</a:t>
            </a:r>
          </a:p>
          <a:p>
            <a:pPr lvl="8">
              <a:buClr>
                <a:srgbClr val="000000"/>
              </a:buClr>
              <a:defRPr/>
            </a:pPr>
            <a:endParaRPr lang="en-US" sz="800" smtClean="0">
              <a:solidFill>
                <a:srgbClr val="000000"/>
              </a:solidFill>
              <a:sym typeface="Symbol" charset="0"/>
            </a:endParaRPr>
          </a:p>
          <a:p>
            <a:pPr lvl="1">
              <a:buClr>
                <a:srgbClr val="000000"/>
              </a:buClr>
              <a:buFont typeface="Wingdings" charset="0"/>
              <a:buChar char="§"/>
              <a:defRPr/>
            </a:pPr>
            <a:r>
              <a:rPr lang="en-US" sz="2400" smtClean="0">
                <a:solidFill>
                  <a:srgbClr val="000000"/>
                </a:solidFill>
                <a:sym typeface="Symbol" charset="0"/>
              </a:rPr>
              <a:t>Absorbing </a:t>
            </a:r>
            <a:r>
              <a:rPr lang="en-US" sz="2400">
                <a:solidFill>
                  <a:srgbClr val="000000"/>
                </a:solidFill>
                <a:sym typeface="Symbol" charset="0"/>
              </a:rPr>
              <a:t>state: guarantee that for every policy, a terminal state will eventually be reached (like </a:t>
            </a:r>
            <a:r>
              <a:rPr lang="ja-JP" altLang="en-US" sz="2400" smtClean="0">
                <a:solidFill>
                  <a:srgbClr val="000000"/>
                </a:solidFill>
                <a:sym typeface="Symbol" charset="0"/>
              </a:rPr>
              <a:t>“</a:t>
            </a:r>
            <a:r>
              <a:rPr lang="en-US" altLang="ja-JP" sz="2400" smtClean="0">
                <a:solidFill>
                  <a:srgbClr val="000000"/>
                </a:solidFill>
                <a:sym typeface="Symbol" charset="0"/>
              </a:rPr>
              <a:t>overheated</a:t>
            </a:r>
            <a:r>
              <a:rPr lang="ja-JP" altLang="en-US" sz="2400" smtClean="0">
                <a:solidFill>
                  <a:srgbClr val="000000"/>
                </a:solidFill>
                <a:sym typeface="Symbol" charset="0"/>
              </a:rPr>
              <a:t>”</a:t>
            </a:r>
            <a:r>
              <a:rPr lang="en-US" altLang="ja-JP" sz="2400" smtClean="0">
                <a:solidFill>
                  <a:srgbClr val="000000"/>
                </a:solidFill>
                <a:sym typeface="Symbol" charset="0"/>
              </a:rPr>
              <a:t> </a:t>
            </a:r>
            <a:r>
              <a:rPr lang="en-US" altLang="ja-JP" sz="2400">
                <a:solidFill>
                  <a:srgbClr val="000000"/>
                </a:solidFill>
                <a:sym typeface="Symbol" charset="0"/>
              </a:rPr>
              <a:t>for </a:t>
            </a:r>
            <a:r>
              <a:rPr lang="en-US" altLang="ja-JP" sz="2400" smtClean="0">
                <a:solidFill>
                  <a:srgbClr val="000000"/>
                </a:solidFill>
                <a:sym typeface="Symbol" charset="0"/>
              </a:rPr>
              <a:t>racing)</a:t>
            </a:r>
            <a:endParaRPr lang="en-US" altLang="ja-JP" sz="2400">
              <a:solidFill>
                <a:srgbClr val="000000"/>
              </a:solidFill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>
              <a:sym typeface="Symbol" charset="0"/>
            </a:endParaRP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905127" y="4330701"/>
            <a:ext cx="5222620" cy="714014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415" y="2362387"/>
            <a:ext cx="3759585" cy="17522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90079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Recap: Defining MDPs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443036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mtClean="0">
                <a:ea typeface="ＭＳ Ｐゴシック" pitchFamily="34" charset="-128"/>
              </a:rPr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smtClean="0">
                <a:ea typeface="ＭＳ Ｐゴシック" pitchFamily="34" charset="-128"/>
              </a:rPr>
              <a:t>Set of states S</a:t>
            </a:r>
          </a:p>
          <a:p>
            <a:pPr lvl="1">
              <a:lnSpc>
                <a:spcPct val="80000"/>
              </a:lnSpc>
            </a:pPr>
            <a:r>
              <a:rPr lang="en-US" smtClean="0">
                <a:ea typeface="ＭＳ Ｐゴシック" pitchFamily="34" charset="-128"/>
              </a:rPr>
              <a:t>Start state s</a:t>
            </a:r>
            <a:r>
              <a:rPr lang="en-US" baseline="-25000" smtClean="0">
                <a:ea typeface="ＭＳ Ｐゴシック" pitchFamily="34" charset="-128"/>
              </a:rPr>
              <a:t>0</a:t>
            </a:r>
          </a:p>
          <a:p>
            <a:pPr lvl="1">
              <a:lnSpc>
                <a:spcPct val="80000"/>
              </a:lnSpc>
            </a:pPr>
            <a:r>
              <a:rPr lang="en-US" smtClean="0">
                <a:ea typeface="ＭＳ Ｐゴシック" pitchFamily="34" charset="-128"/>
              </a:rPr>
              <a:t>Set of actions A</a:t>
            </a:r>
          </a:p>
          <a:p>
            <a:pPr lvl="1">
              <a:lnSpc>
                <a:spcPct val="80000"/>
              </a:lnSpc>
            </a:pPr>
            <a:r>
              <a:rPr lang="en-US" smtClean="0">
                <a:ea typeface="ＭＳ Ｐゴシック" pitchFamily="34" charset="-128"/>
              </a:rPr>
              <a:t>Transitions P(</a:t>
            </a:r>
            <a:r>
              <a:rPr lang="en-US" err="1" smtClean="0">
                <a:ea typeface="ＭＳ Ｐゴシック" pitchFamily="34" charset="-128"/>
              </a:rPr>
              <a:t>s’</a:t>
            </a:r>
            <a:r>
              <a:rPr lang="en-US" altLang="ja-JP" err="1" smtClean="0">
                <a:ea typeface="ＭＳ Ｐゴシック" pitchFamily="34" charset="-128"/>
              </a:rPr>
              <a:t>|s,a</a:t>
            </a:r>
            <a:r>
              <a:rPr lang="en-US" altLang="ja-JP" smtClean="0">
                <a:ea typeface="ＭＳ Ｐゴシック" pitchFamily="34" charset="-128"/>
              </a:rPr>
              <a:t>) (or T(</a:t>
            </a:r>
            <a:r>
              <a:rPr lang="en-US" altLang="ja-JP" err="1" smtClean="0">
                <a:ea typeface="ＭＳ Ｐゴシック" pitchFamily="34" charset="-128"/>
              </a:rPr>
              <a:t>s,a,s</a:t>
            </a:r>
            <a:r>
              <a:rPr lang="en-US" altLang="ja-JP" smtClean="0">
                <a:ea typeface="ＭＳ Ｐゴシック" pitchFamily="34" charset="-128"/>
              </a:rPr>
              <a:t>’))</a:t>
            </a:r>
          </a:p>
          <a:p>
            <a:pPr lvl="1">
              <a:lnSpc>
                <a:spcPct val="80000"/>
              </a:lnSpc>
            </a:pPr>
            <a:r>
              <a:rPr lang="en-US" smtClean="0">
                <a:ea typeface="ＭＳ Ｐゴシック" pitchFamily="34" charset="-128"/>
              </a:rPr>
              <a:t>Rewards R(</a:t>
            </a:r>
            <a:r>
              <a:rPr lang="en-US" err="1" smtClean="0">
                <a:ea typeface="ＭＳ Ｐゴシック" pitchFamily="34" charset="-128"/>
              </a:rPr>
              <a:t>s,a,s</a:t>
            </a:r>
            <a:r>
              <a:rPr lang="en-US" smtClean="0">
                <a:ea typeface="ＭＳ Ｐゴシック" pitchFamily="34" charset="-128"/>
              </a:rPr>
              <a:t>’</a:t>
            </a:r>
            <a:r>
              <a:rPr lang="en-US" altLang="ja-JP" smtClean="0">
                <a:ea typeface="ＭＳ Ｐゴシック" pitchFamily="34" charset="-128"/>
              </a:rPr>
              <a:t>) (and discount </a:t>
            </a:r>
            <a:r>
              <a:rPr lang="en-US" altLang="ja-JP" smtClean="0">
                <a:ea typeface="ＭＳ Ｐゴシック" pitchFamily="34" charset="-128"/>
                <a:sym typeface="Symbol" pitchFamily="18" charset="2"/>
              </a:rPr>
              <a:t></a:t>
            </a:r>
            <a:r>
              <a:rPr lang="en-US" altLang="ja-JP" smtClean="0">
                <a:ea typeface="ＭＳ Ｐゴシック" pitchFamily="34" charset="-128"/>
              </a:rPr>
              <a:t>)</a:t>
            </a:r>
          </a:p>
          <a:p>
            <a:pPr lvl="1">
              <a:lnSpc>
                <a:spcPct val="80000"/>
              </a:lnSpc>
            </a:pPr>
            <a:endParaRPr lang="en-US" baseline="-2500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baseline="-2500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mtClean="0">
                <a:ea typeface="ＭＳ Ｐゴシック" pitchFamily="34" charset="-128"/>
              </a:rPr>
              <a:t>MDP quantities so far:</a:t>
            </a:r>
          </a:p>
          <a:p>
            <a:pPr lvl="1">
              <a:lnSpc>
                <a:spcPct val="80000"/>
              </a:lnSpc>
            </a:pPr>
            <a:r>
              <a:rPr lang="en-US" smtClean="0">
                <a:ea typeface="ＭＳ Ｐゴシック" pitchFamily="34" charset="-128"/>
              </a:rPr>
              <a:t>Policy = Choice of action for each state</a:t>
            </a:r>
          </a:p>
          <a:p>
            <a:pPr lvl="1">
              <a:lnSpc>
                <a:spcPct val="80000"/>
              </a:lnSpc>
            </a:pPr>
            <a:r>
              <a:rPr lang="en-US" smtClean="0">
                <a:ea typeface="ＭＳ Ｐゴシック" pitchFamily="34" charset="-128"/>
              </a:rPr>
              <a:t>Utility = sum of (discounted) rewards</a:t>
            </a:r>
          </a:p>
        </p:txBody>
      </p:sp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8001000" y="1600200"/>
            <a:ext cx="3048000" cy="2754586"/>
            <a:chOff x="2400" y="1401"/>
            <a:chExt cx="1392" cy="1258"/>
          </a:xfrm>
        </p:grpSpPr>
        <p:sp>
          <p:nvSpPr>
            <p:cNvPr id="41989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0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003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4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5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6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1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2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1999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0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1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2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3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994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1995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41996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997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998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1072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Solving MDPs</a:t>
            </a: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320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Optimal Quantities</a:t>
            </a:r>
            <a:endParaRPr 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err="1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err="1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smtClean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(s,a,s’) is a </a:t>
            </a:r>
            <a:br>
              <a:rPr lang="en-US" sz="200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000" i="1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sz="2000" i="1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sz="2000" i="1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</p:spTree>
    <p:extLst>
      <p:ext uri="{BB962C8B-B14F-4D97-AF65-F5344CB8AC3E}">
        <p14:creationId xmlns:p14="http://schemas.microsoft.com/office/powerpoint/2010/main" val="113739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Values of States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Fundamental operation: compute the (</a:t>
            </a:r>
            <a:r>
              <a:rPr lang="en-US" sz="2800" err="1" smtClean="0"/>
              <a:t>expectimax</a:t>
            </a:r>
            <a:r>
              <a:rPr lang="en-US" sz="2800" smtClean="0"/>
              <a:t>) value of a state</a:t>
            </a:r>
          </a:p>
          <a:p>
            <a:pPr lvl="1"/>
            <a:r>
              <a:rPr lang="en-US" sz="2400" smtClean="0"/>
              <a:t>Expected utility under optimal action</a:t>
            </a:r>
          </a:p>
          <a:p>
            <a:pPr lvl="1"/>
            <a:r>
              <a:rPr lang="en-US" sz="2400" smtClean="0"/>
              <a:t>Average sum of (discounted) rewards</a:t>
            </a:r>
          </a:p>
          <a:p>
            <a:pPr lvl="1"/>
            <a:r>
              <a:rPr lang="en-US" sz="2400" smtClean="0"/>
              <a:t>This is just what </a:t>
            </a:r>
            <a:r>
              <a:rPr lang="en-US" sz="2400" err="1" smtClean="0"/>
              <a:t>expectimax</a:t>
            </a:r>
            <a:r>
              <a:rPr lang="en-US" sz="2400" smtClean="0"/>
              <a:t> computed!</a:t>
            </a:r>
          </a:p>
          <a:p>
            <a:pPr lvl="1"/>
            <a:endParaRPr lang="en-US" sz="2400" smtClean="0"/>
          </a:p>
          <a:p>
            <a:r>
              <a:rPr lang="en-US" sz="2800" smtClean="0"/>
              <a:t>Recursive definition of value:</a:t>
            </a:r>
            <a:endParaRPr lang="en-US" sz="2800"/>
          </a:p>
        </p:txBody>
      </p:sp>
      <p:pic>
        <p:nvPicPr>
          <p:cNvPr id="52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70835" y="4343400"/>
            <a:ext cx="3078105" cy="405370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1443" y="57277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378073" y="49863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err="1"/>
                <a:t>s,a,s</a:t>
              </a:r>
              <a:r>
                <a:rPr lang="ja-JP" altLang="en-US" sz="2400"/>
                <a:t>’</a:t>
              </a:r>
              <a:endParaRPr lang="en-US" sz="240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93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Racing Search Tree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76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Racing Search Tree</a:t>
            </a:r>
            <a:endParaRPr lang="en-US"/>
          </a:p>
        </p:txBody>
      </p:sp>
      <p:pic>
        <p:nvPicPr>
          <p:cNvPr id="45" name="Picture 44" descr="RacingSub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5803005" cy="282226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9821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65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Racing Search Tree</a:t>
            </a:r>
            <a:endParaRPr lang="en-US"/>
          </a:p>
        </p:txBody>
      </p:sp>
      <p:sp>
        <p:nvSpPr>
          <p:cNvPr id="358" name="Content Placeholder 357"/>
          <p:cNvSpPr>
            <a:spLocks noGrp="1"/>
          </p:cNvSpPr>
          <p:nvPr>
            <p:ph idx="1"/>
          </p:nvPr>
        </p:nvSpPr>
        <p:spPr>
          <a:xfrm>
            <a:off x="304800" y="1397001"/>
            <a:ext cx="4470400" cy="4729164"/>
          </a:xfrm>
        </p:spPr>
        <p:txBody>
          <a:bodyPr/>
          <a:lstStyle/>
          <a:p>
            <a:r>
              <a:rPr lang="en-US" sz="2400" smtClean="0"/>
              <a:t>We’re doing way too much work with </a:t>
            </a:r>
            <a:r>
              <a:rPr lang="en-US" sz="2400" err="1" smtClean="0"/>
              <a:t>expectimax</a:t>
            </a:r>
            <a:r>
              <a:rPr lang="en-US" sz="2400" smtClean="0"/>
              <a:t>!</a:t>
            </a:r>
          </a:p>
          <a:p>
            <a:pPr lvl="1"/>
            <a:endParaRPr lang="en-US" sz="2000" smtClean="0"/>
          </a:p>
          <a:p>
            <a:r>
              <a:rPr lang="en-US" sz="2400" smtClean="0"/>
              <a:t>Problem: States are repeated </a:t>
            </a:r>
          </a:p>
          <a:p>
            <a:pPr lvl="1"/>
            <a:r>
              <a:rPr lang="en-US" sz="2000" smtClean="0"/>
              <a:t>Idea: Only compute needed quantities once</a:t>
            </a:r>
          </a:p>
          <a:p>
            <a:pPr lvl="1"/>
            <a:endParaRPr lang="en-US" sz="2000" smtClean="0"/>
          </a:p>
          <a:p>
            <a:r>
              <a:rPr lang="en-US" sz="2400" smtClean="0"/>
              <a:t>Problem: Tree goes on forever</a:t>
            </a:r>
          </a:p>
          <a:p>
            <a:pPr lvl="1"/>
            <a:r>
              <a:rPr lang="en-US" sz="2000" smtClean="0"/>
              <a:t>Idea: Do a depth-limited computation, but with increasing depths until change is small</a:t>
            </a:r>
          </a:p>
          <a:p>
            <a:pPr lvl="1"/>
            <a:r>
              <a:rPr lang="en-US" sz="2000" smtClean="0"/>
              <a:t>Note: deep parts of the tree eventually don’t matter if </a:t>
            </a:r>
            <a:r>
              <a:rPr lang="el-GR" sz="200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000" smtClean="0"/>
              <a:t> &lt; 1</a:t>
            </a:r>
            <a:endParaRPr lang="en-US" sz="2000"/>
          </a:p>
        </p:txBody>
      </p:sp>
      <p:pic>
        <p:nvPicPr>
          <p:cNvPr id="41" name="Picture 40" descr="RacingSubTr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52800"/>
            <a:ext cx="5803005" cy="2822260"/>
          </a:xfrm>
          <a:prstGeom prst="rect">
            <a:avLst/>
          </a:prstGeom>
        </p:spPr>
      </p:pic>
      <p:grpSp>
        <p:nvGrpSpPr>
          <p:cNvPr id="22" name="Group 43"/>
          <p:cNvGrpSpPr/>
          <p:nvPr/>
        </p:nvGrpSpPr>
        <p:grpSpPr>
          <a:xfrm>
            <a:off x="51157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514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Time-Limited Values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23200" cy="4729164"/>
          </a:xfrm>
        </p:spPr>
        <p:txBody>
          <a:bodyPr/>
          <a:lstStyle/>
          <a:p>
            <a:r>
              <a:rPr lang="en-US" sz="2400" smtClean="0"/>
              <a:t>Key idea: time-limited values</a:t>
            </a:r>
          </a:p>
          <a:p>
            <a:pPr lvl="4"/>
            <a:endParaRPr lang="en-US" sz="1200" smtClean="0"/>
          </a:p>
          <a:p>
            <a:r>
              <a:rPr lang="en-US" sz="2400" smtClean="0"/>
              <a:t>Define </a:t>
            </a:r>
            <a:r>
              <a:rPr lang="en-US" sz="2400" err="1" smtClean="0"/>
              <a:t>V</a:t>
            </a:r>
            <a:r>
              <a:rPr lang="en-US" sz="2400" baseline="-25000" err="1" smtClean="0"/>
              <a:t>k</a:t>
            </a:r>
            <a:r>
              <a:rPr lang="en-US" sz="2400" smtClean="0"/>
              <a:t>(s) to be the optimal value of s if the game ends in k more time steps</a:t>
            </a:r>
          </a:p>
          <a:p>
            <a:pPr lvl="1"/>
            <a:r>
              <a:rPr lang="en-US" sz="2000" smtClean="0"/>
              <a:t>Equivalently, it’s what a depth-k </a:t>
            </a:r>
            <a:r>
              <a:rPr lang="en-US" sz="2000" err="1" smtClean="0"/>
              <a:t>expectimax</a:t>
            </a:r>
            <a:r>
              <a:rPr lang="en-US" sz="2000" smtClean="0"/>
              <a:t> would give from s</a:t>
            </a:r>
          </a:p>
          <a:p>
            <a:endParaRPr lang="en-US" sz="240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9020" y="1264178"/>
            <a:ext cx="2248579" cy="2164822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1524350" y="3962400"/>
            <a:ext cx="4492280" cy="1731062"/>
            <a:chOff x="460604" y="1295400"/>
            <a:chExt cx="11348754" cy="437314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8" idx="2"/>
              <a:endCxn id="12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1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>
              <a:stCxn id="12" idx="4"/>
              <a:endCxn id="15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4"/>
              <a:endCxn id="9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>
              <a:stCxn id="11" idx="4"/>
              <a:endCxn id="18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1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8" idx="2"/>
              <a:endCxn id="22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2"/>
              <a:endCxn id="21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22" idx="4"/>
              <a:endCxn id="25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20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/>
            <p:cNvCxnSpPr>
              <a:stCxn id="21" idx="4"/>
              <a:endCxn id="28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endCxn id="30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/>
            <p:cNvCxnSpPr>
              <a:stCxn id="30" idx="4"/>
              <a:endCxn id="32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5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5" idx="2"/>
              <a:endCxn id="3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5" idx="4"/>
              <a:endCxn id="37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4"/>
              <a:endCxn id="34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9" idx="2"/>
              <a:endCxn id="41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>
              <a:stCxn id="41" idx="4"/>
              <a:endCxn id="43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4"/>
              <a:endCxn id="40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9" idx="2"/>
              <a:endCxn id="46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6629400" y="4343400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8229600" y="4267200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763000" y="3962400"/>
            <a:ext cx="864110" cy="278892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962400"/>
            <a:ext cx="367414" cy="241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23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r>
              <a:rPr lang="en-US" dirty="0" smtClean="0"/>
              <a:t> </a:t>
            </a:r>
            <a:r>
              <a:rPr lang="en-US" dirty="0" err="1" smtClean="0"/>
              <a:t>Pseudocode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1676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1824" y="1828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initialize v = </a:t>
            </a:r>
            <a:r>
              <a:rPr lang="en-US" sz="2400" kern="0" dirty="0" smtClean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v += p * </a:t>
            </a:r>
            <a:r>
              <a:rPr lang="en-US" sz="2400" kern="0" dirty="0" smtClean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 smtClean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 smtClean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5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7</a:t>
            </a:r>
          </a:p>
        </p:txBody>
      </p:sp>
      <p:cxnSp>
        <p:nvCxnSpPr>
          <p:cNvPr id="8" name="AutoShape 13"/>
          <p:cNvCxnSpPr>
            <a:cxnSpLocks noChangeShapeType="1"/>
            <a:stCxn id="10" idx="4"/>
            <a:endCxn id="11" idx="0"/>
          </p:cNvCxnSpPr>
          <p:nvPr/>
        </p:nvCxnSpPr>
        <p:spPr bwMode="auto">
          <a:xfrm flipH="1">
            <a:off x="749046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9" name="AutoShape 14"/>
          <p:cNvCxnSpPr>
            <a:cxnSpLocks noChangeShapeType="1"/>
            <a:stCxn id="10" idx="4"/>
            <a:endCxn id="12" idx="0"/>
          </p:cNvCxnSpPr>
          <p:nvPr/>
        </p:nvCxnSpPr>
        <p:spPr bwMode="auto">
          <a:xfrm>
            <a:off x="8801100" y="2407920"/>
            <a:ext cx="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8473440" y="1752600"/>
            <a:ext cx="655320" cy="65532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8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24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8408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-12</a:t>
            </a:r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14" name="AutoShape 14"/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880110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75438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1/2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29600" y="2895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1/3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250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1/6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33600" y="49530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pitchFamily="34" charset="0"/>
              </a:rPr>
              <a:t>v = (1/2) (8) + (1/3) (24) + (1/6) (-12) = 10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cingSubTree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57600"/>
            <a:ext cx="5803005" cy="2822260"/>
          </a:xfrm>
          <a:prstGeom prst="rect">
            <a:avLst/>
          </a:prstGeom>
        </p:spPr>
      </p:pic>
      <p:cxnSp>
        <p:nvCxnSpPr>
          <p:cNvPr id="951" name="Straight Arrow Connector 10"/>
          <p:cNvCxnSpPr>
            <a:stCxn id="309" idx="2"/>
            <a:endCxn id="313" idx="1"/>
          </p:cNvCxnSpPr>
          <p:nvPr/>
        </p:nvCxnSpPr>
        <p:spPr>
          <a:xfrm>
            <a:off x="7749492" y="1843018"/>
            <a:ext cx="1563311" cy="4109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Time-Limited Values</a:t>
            </a:r>
            <a:endParaRPr lang="en-US"/>
          </a:p>
        </p:txBody>
      </p:sp>
      <p:grpSp>
        <p:nvGrpSpPr>
          <p:cNvPr id="308" name="Group 43"/>
          <p:cNvGrpSpPr/>
          <p:nvPr/>
        </p:nvGrpSpPr>
        <p:grpSpPr>
          <a:xfrm>
            <a:off x="5268141" y="1524000"/>
            <a:ext cx="6237200" cy="2514600"/>
            <a:chOff x="460604" y="858084"/>
            <a:chExt cx="11931837" cy="4810462"/>
          </a:xfrm>
        </p:grpSpPr>
        <p:pic>
          <p:nvPicPr>
            <p:cNvPr id="309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310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311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312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" name="Straight Arrow Connector 12"/>
            <p:cNvCxnSpPr>
              <a:stCxn id="309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6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17" name="Straight Arrow Connector 16"/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17"/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9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>
              <a:endCxn id="319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22" name="Oval 321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4" name="Straight Arrow Connector 323"/>
            <p:cNvCxnSpPr>
              <a:stCxn id="319" idx="2"/>
              <a:endCxn id="323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>
              <a:stCxn id="319" idx="2"/>
              <a:endCxn id="322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6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7" name="Straight Arrow Connector 326"/>
            <p:cNvCxnSpPr>
              <a:stCxn id="323" idx="4"/>
              <a:endCxn id="326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4"/>
              <a:endCxn id="321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9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0" name="Straight Arrow Connector 329"/>
            <p:cNvCxnSpPr>
              <a:stCxn id="322" idx="4"/>
              <a:endCxn id="329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Arrow Connector 331"/>
            <p:cNvCxnSpPr>
              <a:stCxn id="316" idx="2"/>
              <a:endCxn id="331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>
              <a:stCxn id="331" idx="4"/>
              <a:endCxn id="333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36" name="Oval 335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Arrow Connector 336"/>
            <p:cNvCxnSpPr>
              <a:stCxn id="316" idx="2"/>
              <a:endCxn id="336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8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9" name="Straight Arrow Connector 338"/>
            <p:cNvCxnSpPr>
              <a:stCxn id="336" idx="4"/>
              <a:endCxn id="338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36" idx="4"/>
              <a:endCxn id="335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42" name="Oval 34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3" name="Straight Arrow Connector 342"/>
            <p:cNvCxnSpPr>
              <a:stCxn id="310" idx="2"/>
              <a:endCxn id="342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45" name="Straight Arrow Connector 344"/>
            <p:cNvCxnSpPr>
              <a:stCxn id="342" idx="4"/>
              <a:endCxn id="34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342" idx="4"/>
              <a:endCxn id="34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Oval 346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Arrow Connector 347"/>
            <p:cNvCxnSpPr>
              <a:stCxn id="310" idx="2"/>
              <a:endCxn id="347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7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" name="Rounded Rectangle 349"/>
          <p:cNvSpPr/>
          <p:nvPr/>
        </p:nvSpPr>
        <p:spPr>
          <a:xfrm>
            <a:off x="4953000" y="5867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ight Arrow 350"/>
          <p:cNvSpPr/>
          <p:nvPr/>
        </p:nvSpPr>
        <p:spPr>
          <a:xfrm flipH="1">
            <a:off x="4038600" y="6025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53340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3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6096000"/>
            <a:ext cx="367414" cy="241575"/>
          </a:xfrm>
          <a:prstGeom prst="rect">
            <a:avLst/>
          </a:prstGeom>
          <a:noFill/>
        </p:spPr>
      </p:pic>
      <p:pic>
        <p:nvPicPr>
          <p:cNvPr id="355" name="Picture 35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1649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7" name="Picture 35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2792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6051604"/>
            <a:ext cx="389821" cy="276085"/>
          </a:xfrm>
          <a:prstGeom prst="rect">
            <a:avLst/>
          </a:prstGeom>
          <a:noFill/>
        </p:spPr>
      </p:pic>
      <p:pic>
        <p:nvPicPr>
          <p:cNvPr id="360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6087424"/>
            <a:ext cx="401623" cy="253078"/>
          </a:xfrm>
          <a:prstGeom prst="rect">
            <a:avLst/>
          </a:prstGeom>
          <a:noFill/>
        </p:spPr>
      </p:pic>
      <p:sp>
        <p:nvSpPr>
          <p:cNvPr id="361" name="Rounded Rectangle 360"/>
          <p:cNvSpPr/>
          <p:nvPr/>
        </p:nvSpPr>
        <p:spPr>
          <a:xfrm>
            <a:off x="381000" y="5867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4953000" y="4724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ight Arrow 362"/>
          <p:cNvSpPr/>
          <p:nvPr/>
        </p:nvSpPr>
        <p:spPr>
          <a:xfrm flipH="1">
            <a:off x="4038600" y="4882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53314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5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4953000"/>
            <a:ext cx="367414" cy="241575"/>
          </a:xfrm>
          <a:prstGeom prst="rect">
            <a:avLst/>
          </a:prstGeom>
          <a:noFill/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649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792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4908604"/>
            <a:ext cx="389821" cy="276085"/>
          </a:xfrm>
          <a:prstGeom prst="rect">
            <a:avLst/>
          </a:prstGeom>
          <a:noFill/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4944424"/>
            <a:ext cx="401623" cy="253078"/>
          </a:xfrm>
          <a:prstGeom prst="rect">
            <a:avLst/>
          </a:prstGeom>
          <a:noFill/>
        </p:spPr>
      </p:pic>
      <p:sp>
        <p:nvSpPr>
          <p:cNvPr id="370" name="Rounded Rectangle 369"/>
          <p:cNvSpPr/>
          <p:nvPr/>
        </p:nvSpPr>
        <p:spPr>
          <a:xfrm>
            <a:off x="381000" y="4724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ounded Rectangle 373"/>
          <p:cNvSpPr/>
          <p:nvPr/>
        </p:nvSpPr>
        <p:spPr>
          <a:xfrm>
            <a:off x="4953000" y="3597302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ight Arrow 374"/>
          <p:cNvSpPr/>
          <p:nvPr/>
        </p:nvSpPr>
        <p:spPr>
          <a:xfrm flipH="1">
            <a:off x="4038600" y="3755564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3" name="Picture 38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53288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77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3825902"/>
            <a:ext cx="367414" cy="241575"/>
          </a:xfrm>
          <a:prstGeom prst="rect">
            <a:avLst/>
          </a:prstGeom>
          <a:noFill/>
        </p:spPr>
      </p:pic>
      <p:pic>
        <p:nvPicPr>
          <p:cNvPr id="384" name="Picture 383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64946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5" name="Picture 38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792468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0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3781506"/>
            <a:ext cx="389821" cy="276085"/>
          </a:xfrm>
          <a:prstGeom prst="rect">
            <a:avLst/>
          </a:prstGeom>
          <a:noFill/>
        </p:spPr>
      </p:pic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3817326"/>
            <a:ext cx="401623" cy="253078"/>
          </a:xfrm>
          <a:prstGeom prst="rect">
            <a:avLst/>
          </a:prstGeom>
          <a:noFill/>
        </p:spPr>
      </p:pic>
      <p:sp>
        <p:nvSpPr>
          <p:cNvPr id="382" name="Rounded Rectangle 381"/>
          <p:cNvSpPr/>
          <p:nvPr/>
        </p:nvSpPr>
        <p:spPr>
          <a:xfrm>
            <a:off x="381000" y="3597302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ounded Rectangle 385"/>
          <p:cNvSpPr/>
          <p:nvPr/>
        </p:nvSpPr>
        <p:spPr>
          <a:xfrm>
            <a:off x="4953000" y="2474845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ight Arrow 386"/>
          <p:cNvSpPr/>
          <p:nvPr/>
        </p:nvSpPr>
        <p:spPr>
          <a:xfrm flipH="1">
            <a:off x="4038600" y="2633107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" name="Picture 39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53263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2703445"/>
            <a:ext cx="367414" cy="241575"/>
          </a:xfrm>
          <a:prstGeom prst="rect">
            <a:avLst/>
          </a:prstGeom>
          <a:noFill/>
        </p:spPr>
      </p:pic>
      <p:pic>
        <p:nvPicPr>
          <p:cNvPr id="400" name="Picture 399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64921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401" name="Picture 400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792212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2659049"/>
            <a:ext cx="389821" cy="276085"/>
          </a:xfrm>
          <a:prstGeom prst="rect">
            <a:avLst/>
          </a:prstGeom>
          <a:noFill/>
        </p:spPr>
      </p:pic>
      <p:pic>
        <p:nvPicPr>
          <p:cNvPr id="393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2694869"/>
            <a:ext cx="401623" cy="253078"/>
          </a:xfrm>
          <a:prstGeom prst="rect">
            <a:avLst/>
          </a:prstGeom>
          <a:noFill/>
        </p:spPr>
      </p:pic>
      <p:sp>
        <p:nvSpPr>
          <p:cNvPr id="394" name="Rounded Rectangle 393"/>
          <p:cNvSpPr/>
          <p:nvPr/>
        </p:nvSpPr>
        <p:spPr>
          <a:xfrm>
            <a:off x="381000" y="2474845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ounded Rectangle 401"/>
          <p:cNvSpPr/>
          <p:nvPr/>
        </p:nvSpPr>
        <p:spPr>
          <a:xfrm>
            <a:off x="4953000" y="13716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ight Arrow 402"/>
          <p:cNvSpPr/>
          <p:nvPr/>
        </p:nvSpPr>
        <p:spPr>
          <a:xfrm flipH="1">
            <a:off x="4038600" y="15298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4" name="Picture 95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/>
          <a:stretch>
            <a:fillRect/>
          </a:stretch>
        </p:blipFill>
        <p:spPr bwMode="auto">
          <a:xfrm>
            <a:off x="53237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5" name="Picture 2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1600200"/>
            <a:ext cx="367414" cy="241575"/>
          </a:xfrm>
          <a:prstGeom prst="rect">
            <a:avLst/>
          </a:prstGeom>
          <a:noFill/>
        </p:spPr>
      </p:pic>
      <p:pic>
        <p:nvPicPr>
          <p:cNvPr id="955" name="Picture 954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/>
          <a:stretch>
            <a:fillRect/>
          </a:stretch>
        </p:blipFill>
        <p:spPr bwMode="auto">
          <a:xfrm>
            <a:off x="164895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56" name="Picture 955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9" cstate="print"/>
          <a:stretch>
            <a:fillRect/>
          </a:stretch>
        </p:blipFill>
        <p:spPr bwMode="auto">
          <a:xfrm>
            <a:off x="2791956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8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1555804"/>
            <a:ext cx="389821" cy="276085"/>
          </a:xfrm>
          <a:prstGeom prst="rect">
            <a:avLst/>
          </a:prstGeom>
          <a:noFill/>
        </p:spPr>
      </p:pic>
      <p:pic>
        <p:nvPicPr>
          <p:cNvPr id="409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1591624"/>
            <a:ext cx="401623" cy="253078"/>
          </a:xfrm>
          <a:prstGeom prst="rect">
            <a:avLst/>
          </a:prstGeom>
          <a:noFill/>
        </p:spPr>
      </p:pic>
      <p:sp>
        <p:nvSpPr>
          <p:cNvPr id="410" name="Rounded Rectangle 409"/>
          <p:cNvSpPr/>
          <p:nvPr/>
        </p:nvSpPr>
        <p:spPr>
          <a:xfrm>
            <a:off x="381000" y="13716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7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351" grpId="0" animBg="1"/>
      <p:bldP spid="361" grpId="0" animBg="1"/>
      <p:bldP spid="362" grpId="0" animBg="1"/>
      <p:bldP spid="363" grpId="0" animBg="1"/>
      <p:bldP spid="370" grpId="0" animBg="1"/>
      <p:bldP spid="374" grpId="0" animBg="1"/>
      <p:bldP spid="375" grpId="0" animBg="1"/>
      <p:bldP spid="382" grpId="0" animBg="1"/>
      <p:bldP spid="386" grpId="0" animBg="1"/>
      <p:bldP spid="387" grpId="0" animBg="1"/>
      <p:bldP spid="394" grpId="0" animBg="1"/>
      <p:bldP spid="402" grpId="0" animBg="1"/>
      <p:bldP spid="403" grpId="0" animBg="1"/>
      <p:bldP spid="4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Value Iteration</a:t>
            </a:r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84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Start with V</a:t>
            </a:r>
            <a:r>
              <a:rPr lang="en-US" sz="2400" baseline="-25000" smtClean="0">
                <a:ea typeface="ＭＳ Ｐゴシック" pitchFamily="34" charset="-128"/>
              </a:rPr>
              <a:t>0</a:t>
            </a:r>
            <a:r>
              <a:rPr lang="en-US" sz="2400" smtClean="0">
                <a:ea typeface="ＭＳ Ｐゴシック" pitchFamily="34" charset="-128"/>
              </a:rPr>
              <a:t>(s) = 0: no time steps left means an expected reward sum of zero</a:t>
            </a:r>
          </a:p>
          <a:p>
            <a:pPr lvl="2">
              <a:lnSpc>
                <a:spcPct val="80000"/>
              </a:lnSpc>
            </a:pPr>
            <a:endParaRPr lang="en-US" sz="160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Given vector of </a:t>
            </a:r>
            <a:r>
              <a:rPr lang="en-US" sz="2400" err="1" smtClean="0">
                <a:ea typeface="ＭＳ Ｐゴシック" pitchFamily="34" charset="-128"/>
              </a:rPr>
              <a:t>V</a:t>
            </a:r>
            <a:r>
              <a:rPr lang="en-US" sz="2400" baseline="-25000" err="1" smtClean="0">
                <a:ea typeface="ＭＳ Ｐゴシック" pitchFamily="34" charset="-128"/>
              </a:rPr>
              <a:t>k</a:t>
            </a:r>
            <a:r>
              <a:rPr lang="en-US" sz="2400" smtClean="0">
                <a:ea typeface="ＭＳ Ｐゴシック" pitchFamily="34" charset="-128"/>
              </a:rPr>
              <a:t>(s) values, do one ply of </a:t>
            </a:r>
            <a:r>
              <a:rPr lang="en-US" sz="2400" err="1" smtClean="0">
                <a:ea typeface="ＭＳ Ｐゴシック" pitchFamily="34" charset="-128"/>
              </a:rPr>
              <a:t>expectimax</a:t>
            </a:r>
            <a:r>
              <a:rPr lang="en-US" sz="2400" smtClean="0">
                <a:ea typeface="ＭＳ Ｐゴシック" pitchFamily="34" charset="-128"/>
              </a:rPr>
              <a:t> from each state:</a:t>
            </a:r>
          </a:p>
          <a:p>
            <a:pPr lvl="1">
              <a:lnSpc>
                <a:spcPct val="80000"/>
              </a:lnSpc>
            </a:pPr>
            <a:endParaRPr lang="en-US" sz="200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Repeat until convergence</a:t>
            </a:r>
          </a:p>
          <a:p>
            <a:pPr lvl="1">
              <a:lnSpc>
                <a:spcPct val="80000"/>
              </a:lnSpc>
            </a:pPr>
            <a:endParaRPr lang="en-US" sz="200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Complexity of each iteration: O(S</a:t>
            </a:r>
            <a:r>
              <a:rPr lang="en-US" sz="2400" baseline="30000" smtClean="0">
                <a:ea typeface="ＭＳ Ｐゴシック" pitchFamily="34" charset="-128"/>
              </a:rPr>
              <a:t>2</a:t>
            </a:r>
            <a:r>
              <a:rPr lang="en-US" sz="2400" smtClean="0">
                <a:ea typeface="ＭＳ Ｐゴシック" pitchFamily="34" charset="-128"/>
              </a:rPr>
              <a:t>A)</a:t>
            </a:r>
          </a:p>
          <a:p>
            <a:pPr lvl="1">
              <a:lnSpc>
                <a:spcPct val="80000"/>
              </a:lnSpc>
            </a:pPr>
            <a:endParaRPr lang="en-US" sz="200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Theorem: will converge to unique optimal values</a:t>
            </a:r>
          </a:p>
          <a:p>
            <a:pPr lvl="1">
              <a:lnSpc>
                <a:spcPct val="80000"/>
              </a:lnSpc>
            </a:pPr>
            <a:r>
              <a:rPr lang="en-US" sz="2000" smtClean="0">
                <a:ea typeface="ＭＳ Ｐゴシック" pitchFamily="34" charset="-128"/>
              </a:rPr>
              <a:t>Basic idea: approximations get refined towards optimal values</a:t>
            </a:r>
          </a:p>
          <a:p>
            <a:pPr lvl="1">
              <a:lnSpc>
                <a:spcPct val="80000"/>
              </a:lnSpc>
            </a:pPr>
            <a:r>
              <a:rPr lang="en-US" sz="2000" smtClean="0">
                <a:ea typeface="ＭＳ Ｐゴシック" pitchFamily="34" charset="-128"/>
              </a:rPr>
              <a:t>Policy may converge long before values do</a:t>
            </a: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42684" y="266700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9220200" y="2286000"/>
            <a:ext cx="2286000" cy="2122488"/>
            <a:chOff x="2400" y="1401"/>
            <a:chExt cx="1440" cy="1337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mtClean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smtClean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smtClean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  <a:endParaRPr lang="en-US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err="1" smtClean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err="1" smtClean="0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smtClean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smtClean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97722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Example: Value Iteration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>
                <a:latin typeface="Calibri"/>
                <a:cs typeface="Calibri"/>
              </a:rPr>
              <a:t>Assume no discount!</a:t>
            </a:r>
            <a:endParaRPr lang="en-US" i="1">
              <a:latin typeface="Calibri"/>
              <a:cs typeface="Calibri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5715000" y="5334000"/>
            <a:ext cx="5971533" cy="567765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70163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Example: Value Iteration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Calibri"/>
                <a:cs typeface="Calibri"/>
              </a:rPr>
              <a:t>  0             0             0</a:t>
            </a:r>
            <a:endParaRPr lang="en-US" sz="2800">
              <a:latin typeface="Calibri"/>
              <a:cs typeface="Calibri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47800" y="3733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Calibri"/>
                <a:cs typeface="Calibri"/>
              </a:rPr>
              <a:t>  2             1             0</a:t>
            </a:r>
            <a:endParaRPr lang="en-US" sz="2800">
              <a:latin typeface="Calibri"/>
              <a:cs typeface="Calibri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47800" y="23622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Calibri"/>
                <a:cs typeface="Calibri"/>
              </a:rPr>
              <a:t>  3.5          2.5          0</a:t>
            </a:r>
            <a:endParaRPr lang="en-US" sz="2800">
              <a:latin typeface="Calibri"/>
              <a:cs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>
                <a:latin typeface="Calibri"/>
                <a:cs typeface="Calibri"/>
              </a:rPr>
              <a:t>Assume no discount!</a:t>
            </a:r>
            <a:endParaRPr lang="en-US" i="1">
              <a:latin typeface="Calibri"/>
              <a:cs typeface="Calibri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5715000" y="5334000"/>
            <a:ext cx="5971533" cy="567765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5853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Convergence*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r>
              <a:rPr lang="en-US" sz="2000" smtClean="0">
                <a:latin typeface="Calibri"/>
                <a:cs typeface="Calibri"/>
              </a:rPr>
              <a:t>How do we know the </a:t>
            </a:r>
            <a:r>
              <a:rPr lang="en-US" sz="2000" err="1" smtClean="0">
                <a:latin typeface="Calibri"/>
                <a:cs typeface="Calibri"/>
              </a:rPr>
              <a:t>V</a:t>
            </a:r>
            <a:r>
              <a:rPr lang="en-US" sz="2000" baseline="-25000" err="1" smtClean="0">
                <a:latin typeface="Calibri"/>
                <a:cs typeface="Calibri"/>
              </a:rPr>
              <a:t>k</a:t>
            </a:r>
            <a:r>
              <a:rPr lang="en-US" sz="2000" smtClean="0">
                <a:latin typeface="Calibri"/>
                <a:cs typeface="Calibri"/>
              </a:rPr>
              <a:t> vectors are going to converge?</a:t>
            </a:r>
          </a:p>
          <a:p>
            <a:pPr lvl="1"/>
            <a:endParaRPr lang="en-US" sz="1600" smtClean="0">
              <a:latin typeface="Calibri"/>
              <a:cs typeface="Calibri"/>
            </a:endParaRPr>
          </a:p>
          <a:p>
            <a:r>
              <a:rPr lang="en-US" sz="2000" smtClean="0">
                <a:latin typeface="Calibri"/>
                <a:cs typeface="Calibri"/>
              </a:rPr>
              <a:t>Case 1: If the tree has maximum depth M, then V</a:t>
            </a:r>
            <a:r>
              <a:rPr lang="en-US" sz="2000" baseline="-25000" smtClean="0">
                <a:latin typeface="Calibri"/>
                <a:cs typeface="Calibri"/>
              </a:rPr>
              <a:t>M</a:t>
            </a:r>
            <a:r>
              <a:rPr lang="en-US" sz="2000" smtClean="0">
                <a:latin typeface="Calibri"/>
                <a:cs typeface="Calibri"/>
              </a:rPr>
              <a:t> holds the actual </a:t>
            </a:r>
            <a:r>
              <a:rPr lang="en-US" sz="2000" err="1" smtClean="0">
                <a:latin typeface="Calibri"/>
                <a:cs typeface="Calibri"/>
              </a:rPr>
              <a:t>untruncated</a:t>
            </a:r>
            <a:r>
              <a:rPr lang="en-US" sz="2000" smtClean="0">
                <a:latin typeface="Calibri"/>
                <a:cs typeface="Calibri"/>
              </a:rPr>
              <a:t> values</a:t>
            </a:r>
          </a:p>
          <a:p>
            <a:pPr lvl="1"/>
            <a:endParaRPr lang="en-US" sz="1600" smtClean="0">
              <a:latin typeface="Calibri"/>
              <a:cs typeface="Calibri"/>
            </a:endParaRPr>
          </a:p>
          <a:p>
            <a:r>
              <a:rPr lang="en-US" sz="2000" smtClean="0">
                <a:latin typeface="Calibri"/>
                <a:cs typeface="Calibri"/>
              </a:rPr>
              <a:t>Case 2: If the discount is less than 1</a:t>
            </a:r>
          </a:p>
          <a:p>
            <a:pPr lvl="1"/>
            <a:r>
              <a:rPr lang="en-US" sz="1800" smtClean="0">
                <a:latin typeface="Calibri"/>
                <a:cs typeface="Calibri"/>
              </a:rPr>
              <a:t>Sketch: For any state </a:t>
            </a:r>
            <a:r>
              <a:rPr lang="en-US" sz="1800" err="1" smtClean="0">
                <a:latin typeface="Calibri"/>
                <a:cs typeface="Calibri"/>
              </a:rPr>
              <a:t>V</a:t>
            </a:r>
            <a:r>
              <a:rPr lang="en-US" sz="1800" baseline="-25000" err="1" smtClean="0">
                <a:latin typeface="Calibri"/>
                <a:cs typeface="Calibri"/>
              </a:rPr>
              <a:t>k</a:t>
            </a:r>
            <a:r>
              <a:rPr lang="en-US" sz="1800" smtClean="0">
                <a:latin typeface="Calibri"/>
                <a:cs typeface="Calibri"/>
              </a:rPr>
              <a:t> and V</a:t>
            </a:r>
            <a:r>
              <a:rPr lang="en-US" sz="1800" baseline="-25000" smtClean="0">
                <a:latin typeface="Calibri"/>
                <a:cs typeface="Calibri"/>
              </a:rPr>
              <a:t>k+1</a:t>
            </a:r>
            <a:r>
              <a:rPr lang="en-US" sz="1800" smtClean="0">
                <a:latin typeface="Calibri"/>
                <a:cs typeface="Calibri"/>
              </a:rPr>
              <a:t> can be viewed as depth k+1 </a:t>
            </a:r>
            <a:r>
              <a:rPr lang="en-US" sz="1800" err="1" smtClean="0">
                <a:latin typeface="Calibri"/>
                <a:cs typeface="Calibri"/>
              </a:rPr>
              <a:t>expectimax</a:t>
            </a:r>
            <a:r>
              <a:rPr lang="en-US" sz="1800" smtClean="0">
                <a:latin typeface="Calibri"/>
                <a:cs typeface="Calibri"/>
              </a:rPr>
              <a:t> results in nearly identical search trees</a:t>
            </a:r>
          </a:p>
          <a:p>
            <a:pPr lvl="1"/>
            <a:r>
              <a:rPr lang="en-US" sz="1800" smtClean="0">
                <a:latin typeface="Calibri"/>
                <a:cs typeface="Calibri"/>
              </a:rPr>
              <a:t>The difference is that on the bottom layer, V</a:t>
            </a:r>
            <a:r>
              <a:rPr lang="en-US" sz="1800" baseline="-25000" smtClean="0">
                <a:latin typeface="Calibri"/>
                <a:cs typeface="Calibri"/>
              </a:rPr>
              <a:t>k+1</a:t>
            </a:r>
            <a:r>
              <a:rPr lang="en-US" sz="1800" smtClean="0">
                <a:latin typeface="Calibri"/>
                <a:cs typeface="Calibri"/>
              </a:rPr>
              <a:t> has actual rewards while </a:t>
            </a:r>
            <a:r>
              <a:rPr lang="en-US" sz="1800" err="1" smtClean="0">
                <a:latin typeface="Calibri"/>
                <a:cs typeface="Calibri"/>
              </a:rPr>
              <a:t>V</a:t>
            </a:r>
            <a:r>
              <a:rPr lang="en-US" sz="1800" baseline="-25000" err="1" smtClean="0">
                <a:latin typeface="Calibri"/>
                <a:cs typeface="Calibri"/>
              </a:rPr>
              <a:t>k</a:t>
            </a:r>
            <a:r>
              <a:rPr lang="en-US" sz="1800" smtClean="0">
                <a:latin typeface="Calibri"/>
                <a:cs typeface="Calibri"/>
              </a:rPr>
              <a:t> has zeros</a:t>
            </a:r>
          </a:p>
          <a:p>
            <a:pPr lvl="1"/>
            <a:r>
              <a:rPr lang="en-US" sz="1800" smtClean="0">
                <a:latin typeface="Calibri"/>
                <a:cs typeface="Calibri"/>
              </a:rPr>
              <a:t>That last layer is at best all R</a:t>
            </a:r>
            <a:r>
              <a:rPr lang="en-US" sz="1800" baseline="-25000" smtClean="0">
                <a:latin typeface="Calibri"/>
                <a:cs typeface="Calibri"/>
              </a:rPr>
              <a:t>MAX</a:t>
            </a:r>
            <a:r>
              <a:rPr lang="en-US" sz="1800" smtClean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smtClean="0">
                <a:latin typeface="Calibri"/>
                <a:cs typeface="Calibri"/>
              </a:rPr>
              <a:t>It is at worst R</a:t>
            </a:r>
            <a:r>
              <a:rPr lang="en-US" sz="1800" baseline="-25000" smtClean="0">
                <a:latin typeface="Calibri"/>
                <a:cs typeface="Calibri"/>
              </a:rPr>
              <a:t>MIN</a:t>
            </a:r>
            <a:r>
              <a:rPr lang="en-US" sz="1800" smtClean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smtClean="0">
                <a:latin typeface="Calibri"/>
                <a:cs typeface="Calibri"/>
              </a:rPr>
              <a:t>But everything is discounted by </a:t>
            </a:r>
            <a:r>
              <a:rPr lang="el-GR" sz="1800" smtClean="0">
                <a:latin typeface="Calibri"/>
                <a:cs typeface="Calibri"/>
              </a:rPr>
              <a:t>γ</a:t>
            </a:r>
            <a:r>
              <a:rPr lang="en-US" sz="1800" baseline="30000" smtClean="0">
                <a:latin typeface="Calibri"/>
                <a:cs typeface="Calibri"/>
              </a:rPr>
              <a:t>k</a:t>
            </a:r>
            <a:r>
              <a:rPr lang="en-US" sz="1800" smtClean="0">
                <a:latin typeface="Calibri"/>
                <a:cs typeface="Calibri"/>
              </a:rPr>
              <a:t> that far out</a:t>
            </a:r>
          </a:p>
          <a:p>
            <a:pPr lvl="1"/>
            <a:r>
              <a:rPr lang="en-US" sz="1800" smtClean="0">
                <a:latin typeface="Calibri"/>
                <a:cs typeface="Calibri"/>
              </a:rPr>
              <a:t>So </a:t>
            </a:r>
            <a:r>
              <a:rPr lang="en-US" sz="1800" err="1" smtClean="0">
                <a:latin typeface="Calibri"/>
                <a:cs typeface="Calibri"/>
              </a:rPr>
              <a:t>V</a:t>
            </a:r>
            <a:r>
              <a:rPr lang="en-US" sz="1800" baseline="-25000" err="1" smtClean="0">
                <a:latin typeface="Calibri"/>
                <a:cs typeface="Calibri"/>
              </a:rPr>
              <a:t>k</a:t>
            </a:r>
            <a:r>
              <a:rPr lang="en-US" sz="1800" smtClean="0">
                <a:latin typeface="Calibri"/>
                <a:cs typeface="Calibri"/>
              </a:rPr>
              <a:t> and V</a:t>
            </a:r>
            <a:r>
              <a:rPr lang="en-US" sz="1800" baseline="-25000" smtClean="0">
                <a:latin typeface="Calibri"/>
                <a:cs typeface="Calibri"/>
              </a:rPr>
              <a:t>k+1</a:t>
            </a:r>
            <a:r>
              <a:rPr lang="en-US" sz="1800" smtClean="0">
                <a:latin typeface="Calibri"/>
                <a:cs typeface="Calibri"/>
              </a:rPr>
              <a:t> are at most </a:t>
            </a:r>
            <a:r>
              <a:rPr lang="el-GR" sz="1800" smtClean="0">
                <a:latin typeface="Calibri"/>
                <a:cs typeface="Calibri"/>
              </a:rPr>
              <a:t>γ</a:t>
            </a:r>
            <a:r>
              <a:rPr lang="en-US" sz="1800" baseline="30000" smtClean="0">
                <a:latin typeface="Calibri"/>
                <a:cs typeface="Calibri"/>
              </a:rPr>
              <a:t>k</a:t>
            </a:r>
            <a:r>
              <a:rPr lang="en-US" sz="1800" smtClean="0">
                <a:latin typeface="Calibri"/>
                <a:cs typeface="Calibri"/>
              </a:rPr>
              <a:t> </a:t>
            </a:r>
            <a:r>
              <a:rPr lang="en-US" sz="1800" err="1" smtClean="0">
                <a:latin typeface="Calibri"/>
                <a:cs typeface="Calibri"/>
              </a:rPr>
              <a:t>max|R</a:t>
            </a:r>
            <a:r>
              <a:rPr lang="en-US" sz="1800" smtClean="0">
                <a:latin typeface="Calibri"/>
                <a:cs typeface="Calibri"/>
              </a:rPr>
              <a:t>| different</a:t>
            </a:r>
          </a:p>
          <a:p>
            <a:pPr lvl="1"/>
            <a:r>
              <a:rPr lang="en-US" sz="1800" smtClean="0">
                <a:latin typeface="Calibri"/>
                <a:cs typeface="Calibri"/>
              </a:rPr>
              <a:t>So as k increases, the values converge</a:t>
            </a:r>
            <a:endParaRPr lang="en-US" sz="1800">
              <a:latin typeface="Calibri"/>
              <a:cs typeface="Calibri"/>
            </a:endParaRPr>
          </a:p>
        </p:txBody>
      </p:sp>
      <p:sp>
        <p:nvSpPr>
          <p:cNvPr id="5" name="Isosceles Triangle 4"/>
          <p:cNvSpPr/>
          <p:nvPr/>
        </p:nvSpPr>
        <p:spPr>
          <a:xfrm>
            <a:off x="7239000" y="2304691"/>
            <a:ext cx="2135038" cy="31055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7368396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9697528" y="2304691"/>
            <a:ext cx="2135038" cy="310550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9826925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7931118" y="1828939"/>
            <a:ext cx="780241" cy="389057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0219613" y="1828800"/>
            <a:ext cx="1134187" cy="389411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723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Next Time: Policy-Based Methods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Expectimax Example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52600" y="1539240"/>
            <a:ext cx="8636000" cy="3947160"/>
            <a:chOff x="1219200" y="1992630"/>
            <a:chExt cx="6477000" cy="296037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5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6190" name="AutoShape 13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9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615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6188" name="AutoShape 17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9</a:t>
                </a:r>
              </a:p>
            </p:txBody>
          </p:sp>
        </p:grpSp>
        <p:grpSp>
          <p:nvGrpSpPr>
            <p:cNvPr id="615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8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grpSp>
          <p:nvGrpSpPr>
            <p:cNvPr id="615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8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0</a:t>
                </a:r>
              </a:p>
            </p:txBody>
          </p:sp>
        </p:grpSp>
        <p:grpSp>
          <p:nvGrpSpPr>
            <p:cNvPr id="615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618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3" name="AutoShape 7"/>
              <p:cNvCxnSpPr>
                <a:cxnSpLocks noChangeShapeType="1"/>
                <a:stCxn id="6149" idx="3"/>
                <a:endCxn id="6167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155" name="AutoShape 9"/>
            <p:cNvCxnSpPr>
              <a:cxnSpLocks noChangeShapeType="1"/>
              <a:stCxn id="618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15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615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15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618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1" name="AutoShape 21"/>
              <p:cNvCxnSpPr>
                <a:cxnSpLocks noChangeShapeType="1"/>
                <a:stCxn id="6149" idx="3"/>
                <a:endCxn id="6165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617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617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617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76" name="AutoShape 27"/>
              <p:cNvCxnSpPr>
                <a:cxnSpLocks noChangeShapeType="1"/>
                <a:stCxn id="6149" idx="3"/>
                <a:endCxn id="6166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617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15</a:t>
                </a:r>
              </a:p>
            </p:txBody>
          </p:sp>
          <p:cxnSp>
            <p:nvCxnSpPr>
              <p:cNvPr id="617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7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616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6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6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616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Expectimax Pruning?</a:t>
            </a:r>
          </a:p>
        </p:txBody>
      </p:sp>
      <p:sp>
        <p:nvSpPr>
          <p:cNvPr id="77" name="AutoShape 4"/>
          <p:cNvSpPr>
            <a:spLocks noChangeArrowheads="1"/>
          </p:cNvSpPr>
          <p:nvPr/>
        </p:nvSpPr>
        <p:spPr bwMode="auto">
          <a:xfrm>
            <a:off x="5638800" y="1539240"/>
            <a:ext cx="869951" cy="69596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" name="Group 60"/>
          <p:cNvGrpSpPr>
            <a:grpSpLocks/>
          </p:cNvGrpSpPr>
          <p:nvPr/>
        </p:nvGrpSpPr>
        <p:grpSpPr bwMode="auto">
          <a:xfrm>
            <a:off x="2768600" y="3903133"/>
            <a:ext cx="508000" cy="1583267"/>
            <a:chOff x="1981200" y="3765550"/>
            <a:chExt cx="381000" cy="1187450"/>
          </a:xfrm>
        </p:grpSpPr>
        <p:cxnSp>
          <p:nvCxnSpPr>
            <p:cNvPr id="118" name="AutoShape 13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79" name="Group 61"/>
          <p:cNvGrpSpPr>
            <a:grpSpLocks/>
          </p:cNvGrpSpPr>
          <p:nvPr/>
        </p:nvGrpSpPr>
        <p:grpSpPr bwMode="auto">
          <a:xfrm>
            <a:off x="3024717" y="3903133"/>
            <a:ext cx="1267883" cy="1583267"/>
            <a:chOff x="2173288" y="3765550"/>
            <a:chExt cx="950912" cy="1187450"/>
          </a:xfrm>
        </p:grpSpPr>
        <p:cxnSp>
          <p:nvCxnSpPr>
            <p:cNvPr id="116" name="AutoShape 17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82" name="Group 51"/>
          <p:cNvGrpSpPr>
            <a:grpSpLocks/>
          </p:cNvGrpSpPr>
          <p:nvPr/>
        </p:nvGrpSpPr>
        <p:grpSpPr bwMode="auto">
          <a:xfrm>
            <a:off x="2772833" y="2235200"/>
            <a:ext cx="3300942" cy="1667933"/>
            <a:chOff x="1984375" y="2514601"/>
            <a:chExt cx="2475709" cy="1250949"/>
          </a:xfrm>
        </p:grpSpPr>
        <p:sp>
          <p:nvSpPr>
            <p:cNvPr id="11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11" name="AutoShape 7"/>
            <p:cNvCxnSpPr>
              <a:cxnSpLocks noChangeShapeType="1"/>
              <a:stCxn id="77" idx="3"/>
              <a:endCxn id="95" idx="0"/>
            </p:cNvCxnSpPr>
            <p:nvPr/>
          </p:nvCxnSpPr>
          <p:spPr bwMode="auto">
            <a:xfrm flipH="1">
              <a:off x="2171700" y="2514601"/>
              <a:ext cx="2288384" cy="8381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cxnSp>
        <p:nvCxnSpPr>
          <p:cNvPr id="83" name="AutoShape 9"/>
          <p:cNvCxnSpPr>
            <a:cxnSpLocks noChangeShapeType="1"/>
            <a:stCxn id="110" idx="0"/>
          </p:cNvCxnSpPr>
          <p:nvPr/>
        </p:nvCxnSpPr>
        <p:spPr bwMode="auto">
          <a:xfrm flipH="1">
            <a:off x="2010833" y="3903133"/>
            <a:ext cx="1013884" cy="10964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1752600" y="5080000"/>
            <a:ext cx="508000" cy="406400"/>
          </a:xfrm>
          <a:prstGeom prst="rect">
            <a:avLst/>
          </a:prstGeom>
          <a:solidFill>
            <a:srgbClr val="E8D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5" name="AutoShape 21"/>
          <p:cNvCxnSpPr>
            <a:cxnSpLocks noChangeShapeType="1"/>
          </p:cNvCxnSpPr>
          <p:nvPr/>
        </p:nvCxnSpPr>
        <p:spPr bwMode="auto">
          <a:xfrm rot="5400000">
            <a:off x="5866342" y="2437341"/>
            <a:ext cx="406400" cy="211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6" name="AutoShape 21"/>
          <p:cNvCxnSpPr>
            <a:cxnSpLocks noChangeShapeType="1"/>
          </p:cNvCxnSpPr>
          <p:nvPr/>
        </p:nvCxnSpPr>
        <p:spPr bwMode="auto">
          <a:xfrm rot="5400000">
            <a:off x="2820459" y="4101041"/>
            <a:ext cx="406400" cy="21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7" name="Group 59"/>
          <p:cNvGrpSpPr>
            <a:grpSpLocks/>
          </p:cNvGrpSpPr>
          <p:nvPr/>
        </p:nvGrpSpPr>
        <p:grpSpPr bwMode="auto">
          <a:xfrm>
            <a:off x="5820833" y="2235200"/>
            <a:ext cx="508000" cy="1646767"/>
            <a:chOff x="4270375" y="2514601"/>
            <a:chExt cx="381000" cy="1235074"/>
          </a:xfrm>
        </p:grpSpPr>
        <p:sp>
          <p:nvSpPr>
            <p:cNvPr id="10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09" name="AutoShape 21"/>
            <p:cNvCxnSpPr>
              <a:cxnSpLocks noChangeShapeType="1"/>
              <a:stCxn id="77" idx="3"/>
              <a:endCxn id="93" idx="0"/>
            </p:cNvCxnSpPr>
            <p:nvPr/>
          </p:nvCxnSpPr>
          <p:spPr bwMode="auto">
            <a:xfrm flipH="1">
              <a:off x="4457700" y="2514601"/>
              <a:ext cx="2382" cy="7619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grpSp>
        <p:nvGrpSpPr>
          <p:cNvPr id="88" name="Group 58"/>
          <p:cNvGrpSpPr>
            <a:grpSpLocks/>
          </p:cNvGrpSpPr>
          <p:nvPr/>
        </p:nvGrpSpPr>
        <p:grpSpPr bwMode="auto">
          <a:xfrm>
            <a:off x="4800600" y="3898900"/>
            <a:ext cx="1272117" cy="1587500"/>
            <a:chOff x="3505200" y="3762375"/>
            <a:chExt cx="954088" cy="1190625"/>
          </a:xfrm>
        </p:grpSpPr>
        <p:cxnSp>
          <p:nvCxnSpPr>
            <p:cNvPr id="105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07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23" name="Rectangle 122"/>
          <p:cNvSpPr/>
          <p:nvPr/>
        </p:nvSpPr>
        <p:spPr>
          <a:xfrm>
            <a:off x="6019800" y="4038600"/>
            <a:ext cx="20574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AutoShape 33"/>
          <p:cNvCxnSpPr>
            <a:cxnSpLocks noChangeShapeType="1"/>
          </p:cNvCxnSpPr>
          <p:nvPr/>
        </p:nvCxnSpPr>
        <p:spPr bwMode="auto">
          <a:xfrm flipH="1">
            <a:off x="6057298" y="3903133"/>
            <a:ext cx="15423" cy="112606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5" name="Oval 11"/>
          <p:cNvSpPr>
            <a:spLocks noChangeArrowheads="1"/>
          </p:cNvSpPr>
          <p:nvPr/>
        </p:nvSpPr>
        <p:spPr bwMode="auto">
          <a:xfrm>
            <a:off x="2667000" y="33528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6" name="AutoShape 37"/>
          <p:cNvCxnSpPr>
            <a:cxnSpLocks noChangeShapeType="1"/>
          </p:cNvCxnSpPr>
          <p:nvPr/>
        </p:nvCxnSpPr>
        <p:spPr bwMode="auto">
          <a:xfrm>
            <a:off x="6072717" y="3903133"/>
            <a:ext cx="1018116" cy="109643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3" name="Oval 11"/>
          <p:cNvSpPr>
            <a:spLocks noChangeArrowheads="1"/>
          </p:cNvSpPr>
          <p:nvPr/>
        </p:nvSpPr>
        <p:spPr bwMode="auto">
          <a:xfrm>
            <a:off x="5715000" y="32512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937" y="1715643"/>
            <a:ext cx="4270646" cy="2844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Depth-Limited Expectimax</a:t>
            </a:r>
          </a:p>
        </p:txBody>
      </p:sp>
      <p:sp>
        <p:nvSpPr>
          <p:cNvPr id="9219" name="AutoShape 27"/>
          <p:cNvSpPr>
            <a:spLocks noChangeArrowheads="1"/>
          </p:cNvSpPr>
          <p:nvPr/>
        </p:nvSpPr>
        <p:spPr bwMode="auto">
          <a:xfrm>
            <a:off x="5507038" y="16002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20" name="AutoShape 28"/>
          <p:cNvCxnSpPr>
            <a:cxnSpLocks noChangeShapeType="1"/>
            <a:stCxn id="9219" idx="3"/>
            <a:endCxn id="9226" idx="0"/>
          </p:cNvCxnSpPr>
          <p:nvPr/>
        </p:nvCxnSpPr>
        <p:spPr bwMode="auto">
          <a:xfrm flipH="1">
            <a:off x="5078413" y="1828800"/>
            <a:ext cx="571500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1" name="AutoShape 29"/>
          <p:cNvCxnSpPr>
            <a:cxnSpLocks noChangeShapeType="1"/>
            <a:stCxn id="9219" idx="3"/>
            <a:endCxn id="9227" idx="0"/>
          </p:cNvCxnSpPr>
          <p:nvPr/>
        </p:nvCxnSpPr>
        <p:spPr bwMode="auto">
          <a:xfrm>
            <a:off x="5649913" y="1828800"/>
            <a:ext cx="573087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26" name="Oval 34"/>
          <p:cNvSpPr>
            <a:spLocks noChangeArrowheads="1"/>
          </p:cNvSpPr>
          <p:nvPr/>
        </p:nvSpPr>
        <p:spPr bwMode="auto">
          <a:xfrm>
            <a:off x="4933950" y="2287588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27" name="Oval 35"/>
          <p:cNvSpPr>
            <a:spLocks noChangeArrowheads="1"/>
          </p:cNvSpPr>
          <p:nvPr/>
        </p:nvSpPr>
        <p:spPr bwMode="auto">
          <a:xfrm>
            <a:off x="6080125" y="2287588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34" name="AutoShape 43"/>
          <p:cNvCxnSpPr>
            <a:cxnSpLocks noChangeShapeType="1"/>
          </p:cNvCxnSpPr>
          <p:nvPr/>
        </p:nvCxnSpPr>
        <p:spPr bwMode="auto">
          <a:xfrm>
            <a:off x="5086350" y="2549525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5" name="Line 44"/>
          <p:cNvSpPr>
            <a:spLocks noChangeShapeType="1"/>
          </p:cNvSpPr>
          <p:nvPr/>
        </p:nvSpPr>
        <p:spPr bwMode="auto">
          <a:xfrm flipH="1">
            <a:off x="4857750" y="2549525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6" name="AutoShape 45"/>
          <p:cNvSpPr>
            <a:spLocks noChangeArrowheads="1"/>
          </p:cNvSpPr>
          <p:nvPr/>
        </p:nvSpPr>
        <p:spPr bwMode="auto">
          <a:xfrm>
            <a:off x="4705350" y="3311525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37" name="Picture 4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91375" y="3311525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238" name="AutoShape 47"/>
          <p:cNvCxnSpPr>
            <a:cxnSpLocks noChangeShapeType="1"/>
          </p:cNvCxnSpPr>
          <p:nvPr/>
        </p:nvCxnSpPr>
        <p:spPr bwMode="auto">
          <a:xfrm rot="16200000" flipH="1">
            <a:off x="4764088" y="3633787"/>
            <a:ext cx="304800" cy="117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9" name="Oval 39"/>
          <p:cNvSpPr>
            <a:spLocks noChangeArrowheads="1"/>
          </p:cNvSpPr>
          <p:nvPr/>
        </p:nvSpPr>
        <p:spPr bwMode="auto">
          <a:xfrm>
            <a:off x="4933950" y="2287588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0" name="AutoShape 45"/>
          <p:cNvSpPr>
            <a:spLocks noChangeArrowheads="1"/>
          </p:cNvSpPr>
          <p:nvPr/>
        </p:nvSpPr>
        <p:spPr bwMode="auto">
          <a:xfrm>
            <a:off x="5257800" y="3311525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41" name="AutoShape 47"/>
          <p:cNvCxnSpPr>
            <a:cxnSpLocks noChangeShapeType="1"/>
          </p:cNvCxnSpPr>
          <p:nvPr/>
        </p:nvCxnSpPr>
        <p:spPr bwMode="auto">
          <a:xfrm rot="16200000" flipH="1">
            <a:off x="5321300" y="3622675"/>
            <a:ext cx="304800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42" name="Line 48"/>
          <p:cNvSpPr>
            <a:spLocks noChangeShapeType="1"/>
          </p:cNvSpPr>
          <p:nvPr/>
        </p:nvSpPr>
        <p:spPr bwMode="auto">
          <a:xfrm flipH="1">
            <a:off x="5314950" y="3540125"/>
            <a:ext cx="88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3" name="TextBox 33"/>
          <p:cNvSpPr txBox="1">
            <a:spLocks noChangeArrowheads="1"/>
          </p:cNvSpPr>
          <p:nvPr/>
        </p:nvSpPr>
        <p:spPr bwMode="auto">
          <a:xfrm>
            <a:off x="6042025" y="3235325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9244" name="TextBox 34"/>
          <p:cNvSpPr txBox="1">
            <a:spLocks noChangeArrowheads="1"/>
          </p:cNvSpPr>
          <p:nvPr/>
        </p:nvSpPr>
        <p:spPr bwMode="auto">
          <a:xfrm>
            <a:off x="5203825" y="4073525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29150" y="4606925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9246" name="Rectangle 38"/>
          <p:cNvSpPr>
            <a:spLocks noChangeArrowheads="1"/>
          </p:cNvSpPr>
          <p:nvPr/>
        </p:nvSpPr>
        <p:spPr bwMode="auto">
          <a:xfrm>
            <a:off x="5619750" y="4606925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362</a:t>
            </a:r>
          </a:p>
        </p:txBody>
      </p:sp>
      <p:sp>
        <p:nvSpPr>
          <p:cNvPr id="9247" name="TextBox 40"/>
          <p:cNvSpPr txBox="1">
            <a:spLocks noChangeArrowheads="1"/>
          </p:cNvSpPr>
          <p:nvPr/>
        </p:nvSpPr>
        <p:spPr bwMode="auto">
          <a:xfrm>
            <a:off x="6499225" y="4618038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43" name="Freeform 42"/>
          <p:cNvSpPr/>
          <p:nvPr/>
        </p:nvSpPr>
        <p:spPr>
          <a:xfrm>
            <a:off x="4706938" y="3557588"/>
            <a:ext cx="346075" cy="1036637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629150" y="3311525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238750" y="3311525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5924550" y="2930525"/>
            <a:ext cx="2133600" cy="1600200"/>
          </a:xfrm>
          <a:prstGeom prst="wedgeRoundRectCallout">
            <a:avLst>
              <a:gd name="adj1" fmla="val -59213"/>
              <a:gd name="adj2" fmla="val -17670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Estimate of true </a:t>
            </a:r>
            <a:r>
              <a:rPr lang="en-US" dirty="0" err="1">
                <a:latin typeface="Calibri"/>
                <a:cs typeface="Calibri"/>
              </a:rPr>
              <a:t>expectimax</a:t>
            </a:r>
            <a:r>
              <a:rPr lang="en-US" dirty="0">
                <a:latin typeface="Calibri"/>
                <a:cs typeface="Calibri"/>
              </a:rPr>
              <a:t> value (which would require a lot of work to compute)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def\pref{\succ}&#10;\def\lequiv{\Leftrightarrow}&#10;\begin{document}&#10;\centering&#10;$[r,r_0,r_1,r_2,\ldots]\pref [r,r'_0,r'_1,r'_2,\ldots]$\\&#10;$\lequiv$\\&#10;$[r_0,r_1,r_2,\ldots]\pref [r'_0,r'_1,r'_2,\ldots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16"/>
  <p:tag name="PICTUREFILESIZE" val="4786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im B$} \qquad indifference between $A$ and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17"/>
  <p:tag name="PICTUREFILESIZE" val="2396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a_1, a_2, \ldots] \succ [b_1, b_2, \ldots]  template TPT1  env TPENV1  fore 0  back 16777215  eqnno 3"/>
  <p:tag name="FILENAME" val="TP_tmp"/>
  <p:tag name="ORIGWIDTH" val="101"/>
  <p:tag name="PICTUREFILESIZE" val="467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r, a_1, a_2, \ldots] \succ [r, b_1, b_2, \ldots]  template TPT1  env TPENV1  fore 0  back 16777215  eqnno 3"/>
  <p:tag name="FILENAME" val="TP_tmp"/>
  <p:tag name="ORIGWIDTH" val="119"/>
  <p:tag name="PICTUREFILESIZE" val="550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ucc B$} \qquad $A$ preferred over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07"/>
  <p:tag name="PICTUREFILESIZE" val="1899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$L = [p,\textcolor{BrickRed}{A};\ (1-p),\textcolor{BrickRed}{B}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205"/>
  <p:tag name="PICTUREFILESIZE" val="1212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underline{Orderability}\nl&#10;\mat{$(A \pref B) \lor (B \pref A) \lor (A \indiff B)$}\al&#10;\underline{Transitivity}\nl&#10;\mat{$(A \pref B) \land (B \pref C) \implies (A \pref C)$}\al&#10;\underline{Continuity}\nl&#10;\mat{$A \pref B \pref C \implies \exists p \,\, [p,A;\ 1-p,C] \indiff B$}\al&#10;\underline{Substitutability}\nl&#10;\mat{$A \indiff B \implies [p,A;\ 1-p,C] \indiff [p,B; 1-p,C]$}\al&#10;\underline{Monotonicity}\nl&#10;\mat{$A \pref B \implies$}\nl&#10;\phantom{xx}\mat{$(p \geq q \lequiv [p,A;\ 1-p,B] \prefeq [q,A;\ 1-q,B]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66"/>
  <p:tag name="PICTUREFILESIZE" val="23760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U(A) \geq U(B)\ \lequiv \ A\prefeq B$}\\[10pt]&#10;\mat{$U([p_1,S_1;\ \ldots\ ;\ p_n,S_n]) = \sum_i p_i U(S_i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62"/>
  <p:tag name="PICTUREFILESIZE" val="4966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U'(x) = k_1 U(x) + k_2 \quad\mbox{where } k_1 &gt; 0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56"/>
  <p:tag name="PICTUREFILESIZE" val="2499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37948</TotalTime>
  <Words>5618</Words>
  <Application>Microsoft Macintosh PowerPoint</Application>
  <PresentationFormat>Widescreen</PresentationFormat>
  <Paragraphs>863</Paragraphs>
  <Slides>66</Slides>
  <Notes>51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Calibri</vt:lpstr>
      <vt:lpstr>Mangal</vt:lpstr>
      <vt:lpstr>MS PGothic</vt:lpstr>
      <vt:lpstr>ＭＳ Ｐゴシック</vt:lpstr>
      <vt:lpstr>Symbol</vt:lpstr>
      <vt:lpstr>Times New Roman</vt:lpstr>
      <vt:lpstr>Wingdings</vt:lpstr>
      <vt:lpstr>Arial</vt:lpstr>
      <vt:lpstr>dan-berkeley-nlp-v1</vt:lpstr>
      <vt:lpstr>Equation</vt:lpstr>
      <vt:lpstr>Expectimax, Utilities and MDPs</vt:lpstr>
      <vt:lpstr>Uncertain Outcomes</vt:lpstr>
      <vt:lpstr>Worst-Case vs. Average Case</vt:lpstr>
      <vt:lpstr>Expectimax Search</vt:lpstr>
      <vt:lpstr>Expectimax Pseudocode</vt:lpstr>
      <vt:lpstr>Expectimax Pseudocode</vt:lpstr>
      <vt:lpstr>Expectimax Example</vt:lpstr>
      <vt:lpstr>Expectimax Pruning?</vt:lpstr>
      <vt:lpstr>Depth-Limited Expectimax</vt:lpstr>
      <vt:lpstr>Probabilities</vt:lpstr>
      <vt:lpstr>Probabilities</vt:lpstr>
      <vt:lpstr>Expectations</vt:lpstr>
      <vt:lpstr>What Probabilities to Use?</vt:lpstr>
      <vt:lpstr>What are Probabilities?</vt:lpstr>
      <vt:lpstr>Quiz: Informed Probabilities</vt:lpstr>
      <vt:lpstr>Example: Backgammon</vt:lpstr>
      <vt:lpstr>Mixed Layer Types</vt:lpstr>
      <vt:lpstr>Utilities</vt:lpstr>
      <vt:lpstr>Maximum Expected Utility</vt:lpstr>
      <vt:lpstr>What Utilities to Use?</vt:lpstr>
      <vt:lpstr>Utilities</vt:lpstr>
      <vt:lpstr>Utilities: Uncertain Outcomes</vt:lpstr>
      <vt:lpstr>Preferences</vt:lpstr>
      <vt:lpstr>Rationality</vt:lpstr>
      <vt:lpstr>Rational Preferences</vt:lpstr>
      <vt:lpstr>Rational Preferences</vt:lpstr>
      <vt:lpstr>MEU Principle</vt:lpstr>
      <vt:lpstr>Human Utilities</vt:lpstr>
      <vt:lpstr>Utility Scales</vt:lpstr>
      <vt:lpstr>Human Utilities</vt:lpstr>
      <vt:lpstr>Money</vt:lpstr>
      <vt:lpstr>Example: Insurance</vt:lpstr>
      <vt:lpstr>Example: Human Rationality?</vt:lpstr>
      <vt:lpstr>Markov Decision Processes</vt:lpstr>
      <vt:lpstr>Non-Deterministic Search</vt:lpstr>
      <vt:lpstr>Example: Grid World</vt:lpstr>
      <vt:lpstr>Grid World Actions</vt:lpstr>
      <vt:lpstr>Markov Decision Processes</vt:lpstr>
      <vt:lpstr>What is Markov about MDPs?</vt:lpstr>
      <vt:lpstr>Policies</vt:lpstr>
      <vt:lpstr>Optimal Policies</vt:lpstr>
      <vt:lpstr>Example: Racing</vt:lpstr>
      <vt:lpstr>Example: Racing</vt:lpstr>
      <vt:lpstr>Racing Search Tree</vt:lpstr>
      <vt:lpstr>MDP Search Trees</vt:lpstr>
      <vt:lpstr>Utilities of Sequences</vt:lpstr>
      <vt:lpstr>Utilities of Sequences</vt:lpstr>
      <vt:lpstr>Discounting</vt:lpstr>
      <vt:lpstr>Discounting</vt:lpstr>
      <vt:lpstr>Stationary Preferences</vt:lpstr>
      <vt:lpstr>Infinite Utilities?!</vt:lpstr>
      <vt:lpstr>Recap: Defining MDPs</vt:lpstr>
      <vt:lpstr>Solving MDPs</vt:lpstr>
      <vt:lpstr>Optimal Quantities</vt:lpstr>
      <vt:lpstr>Values of States</vt:lpstr>
      <vt:lpstr>Racing Search Tree</vt:lpstr>
      <vt:lpstr>Racing Search Tree</vt:lpstr>
      <vt:lpstr>Racing Search Tree</vt:lpstr>
      <vt:lpstr>Time-Limited Values</vt:lpstr>
      <vt:lpstr>Computing Time-Limited Values</vt:lpstr>
      <vt:lpstr>Value Iteration</vt:lpstr>
      <vt:lpstr>Value Iteration</vt:lpstr>
      <vt:lpstr>Example: Value Iteration</vt:lpstr>
      <vt:lpstr>Example: Value Iteration</vt:lpstr>
      <vt:lpstr>Convergence*</vt:lpstr>
      <vt:lpstr>Next Time: Policy-Based Methods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Callison-Burch, Christopher</cp:lastModifiedBy>
  <cp:revision>2476</cp:revision>
  <cp:lastPrinted>2014-02-11T19:07:06Z</cp:lastPrinted>
  <dcterms:created xsi:type="dcterms:W3CDTF">2004-08-27T04:16:05Z</dcterms:created>
  <dcterms:modified xsi:type="dcterms:W3CDTF">2019-07-15T18:33:04Z</dcterms:modified>
</cp:coreProperties>
</file>